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xlsx" ContentType="application/vnd.openxmlformats-officedocument.spreadsheetml.sheet"/>
  <Default Extension="rels" ContentType="application/vnd.openxmlformats-package.relationships+xml"/>
  <Default Extension="vml" ContentType="application/vnd.openxmlformats-officedocument.vmlDrawing"/>
  <Default Extension="gif" ContentType="image/gif"/>
  <Default Extension="bin" ContentType="application/vnd.openxmlformats-officedocument.oleObject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ags/tag2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2"/>
  </p:notesMasterIdLst>
  <p:handoutMasterIdLst>
    <p:handoutMasterId r:id="rId53"/>
  </p:handoutMasterIdLst>
  <p:sldIdLst>
    <p:sldId id="285" r:id="rId2"/>
    <p:sldId id="488" r:id="rId3"/>
    <p:sldId id="527" r:id="rId4"/>
    <p:sldId id="528" r:id="rId5"/>
    <p:sldId id="526" r:id="rId6"/>
    <p:sldId id="534" r:id="rId7"/>
    <p:sldId id="529" r:id="rId8"/>
    <p:sldId id="530" r:id="rId9"/>
    <p:sldId id="531" r:id="rId10"/>
    <p:sldId id="535" r:id="rId11"/>
    <p:sldId id="536" r:id="rId12"/>
    <p:sldId id="537" r:id="rId13"/>
    <p:sldId id="532" r:id="rId14"/>
    <p:sldId id="533" r:id="rId15"/>
    <p:sldId id="489" r:id="rId16"/>
    <p:sldId id="491" r:id="rId17"/>
    <p:sldId id="493" r:id="rId18"/>
    <p:sldId id="494" r:id="rId19"/>
    <p:sldId id="495" r:id="rId20"/>
    <p:sldId id="492" r:id="rId21"/>
    <p:sldId id="497" r:id="rId22"/>
    <p:sldId id="498" r:id="rId23"/>
    <p:sldId id="499" r:id="rId24"/>
    <p:sldId id="500" r:id="rId25"/>
    <p:sldId id="501" r:id="rId26"/>
    <p:sldId id="504" r:id="rId27"/>
    <p:sldId id="513" r:id="rId28"/>
    <p:sldId id="502" r:id="rId29"/>
    <p:sldId id="505" r:id="rId30"/>
    <p:sldId id="506" r:id="rId31"/>
    <p:sldId id="507" r:id="rId32"/>
    <p:sldId id="508" r:id="rId33"/>
    <p:sldId id="509" r:id="rId34"/>
    <p:sldId id="510" r:id="rId35"/>
    <p:sldId id="511" r:id="rId36"/>
    <p:sldId id="515" r:id="rId37"/>
    <p:sldId id="516" r:id="rId38"/>
    <p:sldId id="512" r:id="rId39"/>
    <p:sldId id="514" r:id="rId40"/>
    <p:sldId id="519" r:id="rId41"/>
    <p:sldId id="520" r:id="rId42"/>
    <p:sldId id="521" r:id="rId43"/>
    <p:sldId id="522" r:id="rId44"/>
    <p:sldId id="518" r:id="rId45"/>
    <p:sldId id="517" r:id="rId46"/>
    <p:sldId id="525" r:id="rId47"/>
    <p:sldId id="523" r:id="rId48"/>
    <p:sldId id="480" r:id="rId49"/>
    <p:sldId id="490" r:id="rId50"/>
    <p:sldId id="524" r:id="rId51"/>
  </p:sldIdLst>
  <p:sldSz cx="9144000" cy="6858000" type="screen4x3"/>
  <p:notesSz cx="6858000" cy="9144000"/>
  <p:custDataLst>
    <p:tags r:id="rId54"/>
  </p:custData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204" userDrawn="1">
          <p15:clr>
            <a:srgbClr val="A4A3A4"/>
          </p15:clr>
        </p15:guide>
        <p15:guide id="3" pos="5534" userDrawn="1">
          <p15:clr>
            <a:srgbClr val="A4A3A4"/>
          </p15:clr>
        </p15:guide>
        <p15:guide id="4" orient="horz" pos="3657" userDrawn="1">
          <p15:clr>
            <a:srgbClr val="A4A3A4"/>
          </p15:clr>
        </p15:guide>
        <p15:guide id="5" pos="2857" userDrawn="1">
          <p15:clr>
            <a:srgbClr val="A4A3A4"/>
          </p15:clr>
        </p15:guide>
        <p15:guide id="6" orient="horz" pos="107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Katrin Bergener" initials="KB" lastIdx="2" clrIdx="0"/>
  <p:cmAuthor id="1" name="Marcus Cramer" initials="MC" lastIdx="9" clrIdx="1">
    <p:extLst/>
  </p:cmAuthor>
  <p:cmAuthor id="2" name="Martin Wölck" initials="" lastIdx="48" clrIdx="2"/>
  <p:cmAuthor id="3" name="Martin Wö" initials="MW" lastIdx="21" clrIdx="3">
    <p:extLst/>
  </p:cmAuthor>
  <p:cmAuthor id="4" name="Johannes Berger" initials="JB" lastIdx="5" clrIdx="4"/>
  <p:cmAuthor id="5" name="Herr Johannes Berger" initials="HJB" lastIdx="1" clrIdx="5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F5F5F"/>
    <a:srgbClr val="852339"/>
    <a:srgbClr val="000000"/>
    <a:srgbClr val="D9D9D9"/>
    <a:srgbClr val="8797A3"/>
    <a:srgbClr val="003E90"/>
    <a:srgbClr val="004D8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411" autoAdjust="0"/>
    <p:restoredTop sz="89892" autoAdjust="0"/>
  </p:normalViewPr>
  <p:slideViewPr>
    <p:cSldViewPr>
      <p:cViewPr>
        <p:scale>
          <a:sx n="91" d="100"/>
          <a:sy n="91" d="100"/>
        </p:scale>
        <p:origin x="736" y="376"/>
      </p:cViewPr>
      <p:guideLst>
        <p:guide pos="204"/>
        <p:guide pos="5534"/>
        <p:guide orient="horz" pos="3657"/>
        <p:guide pos="2857"/>
        <p:guide orient="horz" pos="107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65" d="100"/>
          <a:sy n="65" d="100"/>
        </p:scale>
        <p:origin x="3154" y="58"/>
      </p:cViewPr>
      <p:guideLst>
        <p:guide orient="horz" pos="2880"/>
        <p:guide pos="2160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notesMaster" Target="notesMasters/notesMaster1.xml"/><Relationship Id="rId53" Type="http://schemas.openxmlformats.org/officeDocument/2006/relationships/handoutMaster" Target="handoutMasters/handoutMaster1.xml"/><Relationship Id="rId54" Type="http://schemas.openxmlformats.org/officeDocument/2006/relationships/tags" Target="tags/tag1.xml"/><Relationship Id="rId55" Type="http://schemas.openxmlformats.org/officeDocument/2006/relationships/commentAuthors" Target="commentAuthors.xml"/><Relationship Id="rId56" Type="http://schemas.openxmlformats.org/officeDocument/2006/relationships/presProps" Target="presProps.xml"/><Relationship Id="rId57" Type="http://schemas.openxmlformats.org/officeDocument/2006/relationships/viewProps" Target="viewProps.xml"/><Relationship Id="rId58" Type="http://schemas.openxmlformats.org/officeDocument/2006/relationships/theme" Target="theme/theme1.xml"/><Relationship Id="rId59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charts/_rels/chart1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noFill/>
              <a:ln>
                <a:noFill/>
              </a:ln>
              <a:effectLst/>
            </c:spPr>
          </c:dPt>
          <c:dPt>
            <c:idx val="2"/>
            <c:invertIfNegative val="0"/>
            <c:bubble3D val="0"/>
            <c:spPr>
              <a:noFill/>
              <a:ln>
                <a:noFill/>
              </a:ln>
              <a:effectLst/>
            </c:spPr>
          </c:dPt>
          <c:dPt>
            <c:idx val="3"/>
            <c:invertIfNegative val="0"/>
            <c:bubble3D val="0"/>
            <c:spPr>
              <a:noFill/>
              <a:ln>
                <a:noFill/>
              </a:ln>
              <a:effectLst/>
            </c:spPr>
          </c:dPt>
          <c:dPt>
            <c:idx val="4"/>
            <c:invertIfNegative val="0"/>
            <c:bubble3D val="0"/>
            <c:spPr>
              <a:noFill/>
              <a:ln>
                <a:noFill/>
              </a:ln>
              <a:effectLst/>
            </c:spPr>
          </c:dPt>
          <c:dPt>
            <c:idx val="5"/>
            <c:invertIfNegative val="0"/>
            <c:bubble3D val="0"/>
            <c:spPr>
              <a:noFill/>
              <a:ln>
                <a:noFill/>
              </a:ln>
              <a:effectLst/>
            </c:spPr>
          </c:dPt>
          <c:dPt>
            <c:idx val="7"/>
            <c:invertIfNegative val="0"/>
            <c:bubble3D val="0"/>
            <c:spPr>
              <a:noFill/>
              <a:ln>
                <a:noFill/>
              </a:ln>
              <a:effectLst/>
            </c:spPr>
          </c:dPt>
          <c:dPt>
            <c:idx val="8"/>
            <c:invertIfNegative val="0"/>
            <c:bubble3D val="0"/>
            <c:spPr>
              <a:noFill/>
              <a:ln>
                <a:noFill/>
              </a:ln>
              <a:effectLst/>
            </c:spPr>
          </c:dPt>
          <c:dLbls>
            <c:dLbl>
              <c:idx val="1"/>
              <c:delete val="1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3"/>
              <c:delete val="1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4"/>
              <c:delete val="1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5"/>
              <c:delete val="1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7"/>
              <c:delete val="1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Sheet1!$A$2:$A$10</c:f>
              <c:strCache>
                <c:ptCount val="9"/>
                <c:pt idx="0">
                  <c:v>Total</c:v>
                </c:pt>
                <c:pt idx="1">
                  <c:v>ID + target</c:v>
                </c:pt>
                <c:pt idx="2">
                  <c:v>One factor</c:v>
                </c:pt>
                <c:pt idx="3">
                  <c:v>Boolean</c:v>
                </c:pt>
                <c:pt idx="4">
                  <c:v>Date</c:v>
                </c:pt>
                <c:pt idx="5">
                  <c:v>String</c:v>
                </c:pt>
                <c:pt idx="6">
                  <c:v>Numerical</c:v>
                </c:pt>
                <c:pt idx="7">
                  <c:v>|Cor| = 1</c:v>
                </c:pt>
                <c:pt idx="8">
                  <c:v>Factor data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1934.0</c:v>
                </c:pt>
                <c:pt idx="1">
                  <c:v>1932.0</c:v>
                </c:pt>
                <c:pt idx="2">
                  <c:v>1924.0</c:v>
                </c:pt>
                <c:pt idx="3">
                  <c:v>1857.0</c:v>
                </c:pt>
                <c:pt idx="4">
                  <c:v>1841.0</c:v>
                </c:pt>
                <c:pt idx="5">
                  <c:v>1824.0</c:v>
                </c:pt>
                <c:pt idx="6">
                  <c:v>1824.0</c:v>
                </c:pt>
                <c:pt idx="7">
                  <c:v>1775.0</c:v>
                </c:pt>
                <c:pt idx="8">
                  <c:v>1427.0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Lbl>
              <c:idx val="0"/>
              <c:delete val="1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6"/>
              <c:delete val="1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Sheet1!$A$2:$A$10</c:f>
              <c:strCache>
                <c:ptCount val="9"/>
                <c:pt idx="0">
                  <c:v>Total</c:v>
                </c:pt>
                <c:pt idx="1">
                  <c:v>ID + target</c:v>
                </c:pt>
                <c:pt idx="2">
                  <c:v>One factor</c:v>
                </c:pt>
                <c:pt idx="3">
                  <c:v>Boolean</c:v>
                </c:pt>
                <c:pt idx="4">
                  <c:v>Date</c:v>
                </c:pt>
                <c:pt idx="5">
                  <c:v>String</c:v>
                </c:pt>
                <c:pt idx="6">
                  <c:v>Numerical</c:v>
                </c:pt>
                <c:pt idx="7">
                  <c:v>|Cor| = 1</c:v>
                </c:pt>
                <c:pt idx="8">
                  <c:v>Factor data</c:v>
                </c:pt>
              </c:strCache>
            </c:strRef>
          </c:cat>
          <c:val>
            <c:numRef>
              <c:f>Sheet1!$C$2:$C$10</c:f>
              <c:numCache>
                <c:formatCode>General</c:formatCode>
                <c:ptCount val="9"/>
                <c:pt idx="0">
                  <c:v>0.0</c:v>
                </c:pt>
                <c:pt idx="1">
                  <c:v>2.0</c:v>
                </c:pt>
                <c:pt idx="2">
                  <c:v>8.0</c:v>
                </c:pt>
                <c:pt idx="3">
                  <c:v>67.0</c:v>
                </c:pt>
                <c:pt idx="4">
                  <c:v>16.0</c:v>
                </c:pt>
                <c:pt idx="5">
                  <c:v>17.0</c:v>
                </c:pt>
                <c:pt idx="6">
                  <c:v>0.0</c:v>
                </c:pt>
                <c:pt idx="7">
                  <c:v>49.0</c:v>
                </c:pt>
                <c:pt idx="8">
                  <c:v>348.0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Column1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Sheet1!$A$2:$A$10</c:f>
              <c:strCache>
                <c:ptCount val="9"/>
                <c:pt idx="0">
                  <c:v>Total</c:v>
                </c:pt>
                <c:pt idx="1">
                  <c:v>ID + target</c:v>
                </c:pt>
                <c:pt idx="2">
                  <c:v>One factor</c:v>
                </c:pt>
                <c:pt idx="3">
                  <c:v>Boolean</c:v>
                </c:pt>
                <c:pt idx="4">
                  <c:v>Date</c:v>
                </c:pt>
                <c:pt idx="5">
                  <c:v>String</c:v>
                </c:pt>
                <c:pt idx="6">
                  <c:v>Numerical</c:v>
                </c:pt>
                <c:pt idx="7">
                  <c:v>|Cor| = 1</c:v>
                </c:pt>
                <c:pt idx="8">
                  <c:v>Factor data</c:v>
                </c:pt>
              </c:strCache>
            </c:strRef>
          </c:cat>
          <c:val>
            <c:numRef>
              <c:f>Sheet1!$D$2:$D$10</c:f>
              <c:numCache>
                <c:formatCode>General</c:formatCode>
                <c:ptCount val="9"/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-416928912"/>
        <c:axId val="-417748304"/>
      </c:barChart>
      <c:catAx>
        <c:axId val="-4169289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417748304"/>
        <c:crosses val="autoZero"/>
        <c:auto val="1"/>
        <c:lblAlgn val="ctr"/>
        <c:lblOffset val="100"/>
        <c:noMultiLvlLbl val="0"/>
      </c:catAx>
      <c:valAx>
        <c:axId val="-4177483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41692891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95B663-A359-4E54-8989-6E815F050B49}" type="datetimeFigureOut">
              <a:rPr lang="de-DE" smtClean="0"/>
              <a:pPr/>
              <a:t>29.12.16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06FD83-94F6-4B7E-97F7-9005B88CBB08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077070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C243D8-2C9D-447E-8AC2-008C661E1A6F}" type="datetimeFigureOut">
              <a:rPr lang="de-DE" smtClean="0"/>
              <a:pPr/>
              <a:t>29.12.16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FFBBB1-C8EB-4E56-B1DB-58475CA8EC6C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566131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FFBBB1-C8EB-4E56-B1DB-58475CA8EC6C}" type="slidenum">
              <a:rPr lang="de-DE" smtClean="0"/>
              <a:pPr/>
              <a:t>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631438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FFBBB1-C8EB-4E56-B1DB-58475CA8EC6C}" type="slidenum">
              <a:rPr lang="de-DE" smtClean="0"/>
              <a:pPr/>
              <a:t>15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874470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FFBBB1-C8EB-4E56-B1DB-58475CA8EC6C}" type="slidenum">
              <a:rPr lang="de-DE" smtClean="0"/>
              <a:pPr/>
              <a:t>47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989772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>
          <a:xfrm>
            <a:off x="0" y="6084095"/>
            <a:ext cx="8793956" cy="466724"/>
          </a:xfrm>
          <a:prstGeom prst="rect">
            <a:avLst/>
          </a:prstGeom>
          <a:solidFill>
            <a:srgbClr val="8523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Bildplatzhalter 3"/>
          <p:cNvSpPr>
            <a:spLocks noGrp="1"/>
          </p:cNvSpPr>
          <p:nvPr>
            <p:ph type="pic" sz="quarter" idx="13" hasCustomPrompt="1"/>
          </p:nvPr>
        </p:nvSpPr>
        <p:spPr>
          <a:xfrm>
            <a:off x="6804025" y="4508475"/>
            <a:ext cx="1944688" cy="720725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de-DE" dirty="0" smtClean="0"/>
              <a:t>Partner Logo 1</a:t>
            </a:r>
            <a:endParaRPr lang="de-DE" dirty="0"/>
          </a:p>
        </p:txBody>
      </p:sp>
      <p:sp>
        <p:nvSpPr>
          <p:cNvPr id="18" name="Bildplatzhalter 3"/>
          <p:cNvSpPr>
            <a:spLocks noGrp="1"/>
          </p:cNvSpPr>
          <p:nvPr>
            <p:ph type="pic" sz="quarter" idx="14" hasCustomPrompt="1"/>
          </p:nvPr>
        </p:nvSpPr>
        <p:spPr>
          <a:xfrm>
            <a:off x="6804248" y="3645024"/>
            <a:ext cx="1944688" cy="720725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de-DE" dirty="0" smtClean="0"/>
              <a:t>Partner Logo 2</a:t>
            </a:r>
            <a:endParaRPr lang="de-DE" dirty="0"/>
          </a:p>
        </p:txBody>
      </p:sp>
      <p:pic>
        <p:nvPicPr>
          <p:cNvPr id="19" name="Picture 2" descr="\\wi1.uni-muenster.de\dfs\institut\ERCIS\10 Corporate Identity\10 Corporate Design &amp; Communication\10 Logos &amp; Grafiken &amp; Bilder\10 ERCIS-Logo\logo_schrift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3338" y="445245"/>
            <a:ext cx="1892185" cy="165618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3" descr="\\wi1.uni-muenster.de\dfs\institut\ERCIS\10 Corporate Identity\10 Corporate Design &amp; Communication\10 Logos &amp; Grafiken &amp; Bilder\30 WWU-Logo\WWU_Logo1_1c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437884"/>
            <a:ext cx="1874862" cy="40542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platzhalter 35"/>
          <p:cNvSpPr>
            <a:spLocks noGrp="1"/>
          </p:cNvSpPr>
          <p:nvPr>
            <p:ph type="body" sz="quarter" idx="16" hasCustomPrompt="1"/>
          </p:nvPr>
        </p:nvSpPr>
        <p:spPr>
          <a:xfrm>
            <a:off x="467545" y="2348880"/>
            <a:ext cx="6264696" cy="504055"/>
          </a:xfrm>
          <a:prstGeom prst="rect">
            <a:avLst/>
          </a:prstGeom>
        </p:spPr>
        <p:txBody>
          <a:bodyPr/>
          <a:lstStyle>
            <a:lvl1pPr marL="0" indent="0">
              <a:defRPr lang="en-US" sz="1500" b="1" kern="1200" cap="all" spc="0" baseline="0" noProof="0" dirty="0">
                <a:solidFill>
                  <a:srgbClr val="5F5F5F"/>
                </a:solidFill>
                <a:latin typeface="Trebuchet MS" pitchFamily="34" charset="0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n-US" noProof="0" dirty="0" smtClean="0"/>
              <a:t>24.07.2014</a:t>
            </a:r>
            <a:endParaRPr lang="en-US" noProof="0" dirty="0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67544" y="1484784"/>
            <a:ext cx="6264695" cy="864096"/>
          </a:xfrm>
          <a:prstGeom prst="rect">
            <a:avLst/>
          </a:prstGeom>
        </p:spPr>
        <p:txBody>
          <a:bodyPr/>
          <a:lstStyle>
            <a:lvl1pPr>
              <a:defRPr lang="de-DE" sz="2500" b="1" kern="1200" cap="all" spc="0" baseline="0" noProof="0" smtClean="0">
                <a:solidFill>
                  <a:srgbClr val="852339"/>
                </a:solidFill>
                <a:latin typeface="Trebuchet MS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noProof="0" dirty="0" err="1" smtClean="0"/>
              <a:t>Endpräsentation</a:t>
            </a:r>
            <a:endParaRPr lang="en-US" noProof="0" dirty="0"/>
          </a:p>
        </p:txBody>
      </p:sp>
      <p:sp>
        <p:nvSpPr>
          <p:cNvPr id="11" name="Textfeld 10"/>
          <p:cNvSpPr txBox="1"/>
          <p:nvPr userDrawn="1"/>
        </p:nvSpPr>
        <p:spPr>
          <a:xfrm>
            <a:off x="7524328" y="6101922"/>
            <a:ext cx="122413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300"/>
              </a:spcAft>
            </a:pPr>
            <a:r>
              <a:rPr lang="de-DE" sz="1100" b="0" cap="none" baseline="0" dirty="0" smtClean="0">
                <a:solidFill>
                  <a:schemeClr val="bg1"/>
                </a:solidFill>
                <a:latin typeface="Trebuchet MS" pitchFamily="34" charset="0"/>
              </a:rPr>
              <a:t> </a:t>
            </a:r>
            <a:br>
              <a:rPr lang="de-DE" sz="1100" b="0" cap="none" baseline="0" dirty="0" smtClean="0">
                <a:solidFill>
                  <a:schemeClr val="bg1"/>
                </a:solidFill>
                <a:latin typeface="Trebuchet MS" pitchFamily="34" charset="0"/>
              </a:rPr>
            </a:br>
            <a:r>
              <a:rPr lang="de-DE" sz="1100" b="0" cap="none" baseline="0" dirty="0" smtClean="0">
                <a:solidFill>
                  <a:schemeClr val="bg1"/>
                </a:solidFill>
                <a:latin typeface="Trebuchet MS" pitchFamily="34" charset="0"/>
              </a:rPr>
              <a:t>2016-10-26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(Left) + Text (No Bulle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ildplatzhalter 6"/>
          <p:cNvSpPr>
            <a:spLocks noGrp="1"/>
          </p:cNvSpPr>
          <p:nvPr>
            <p:ph type="pic" sz="quarter" idx="13" hasCustomPrompt="1"/>
          </p:nvPr>
        </p:nvSpPr>
        <p:spPr>
          <a:xfrm>
            <a:off x="468313" y="476250"/>
            <a:ext cx="3959225" cy="5400675"/>
          </a:xfrm>
          <a:prstGeom prst="rect">
            <a:avLst/>
          </a:prstGeom>
        </p:spPr>
        <p:txBody>
          <a:bodyPr/>
          <a:lstStyle/>
          <a:p>
            <a:r>
              <a:rPr lang="en-US" noProof="0" dirty="0" smtClean="0"/>
              <a:t>Add picture by clicking symbol</a:t>
            </a:r>
            <a:endParaRPr lang="en-US" noProof="0" dirty="0"/>
          </a:p>
        </p:txBody>
      </p:sp>
      <p:sp>
        <p:nvSpPr>
          <p:cNvPr id="8" name="Inhaltsplatzhalter 6"/>
          <p:cNvSpPr>
            <a:spLocks noGrp="1"/>
          </p:cNvSpPr>
          <p:nvPr>
            <p:ph sz="quarter" idx="14" hasCustomPrompt="1"/>
          </p:nvPr>
        </p:nvSpPr>
        <p:spPr>
          <a:xfrm>
            <a:off x="4644008" y="2348880"/>
            <a:ext cx="4121991" cy="352839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 typeface="Wingdings" pitchFamily="2" charset="2"/>
              <a:buNone/>
              <a:defRPr lang="en-US" sz="2400" b="0" kern="1200" spc="0" baseline="0" noProof="0" dirty="0" smtClean="0">
                <a:solidFill>
                  <a:srgbClr val="5F5F5F"/>
                </a:solidFill>
                <a:latin typeface="Trebuchet MS" pitchFamily="34" charset="0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n-US" noProof="0" dirty="0" smtClean="0"/>
              <a:t>Click to add text</a:t>
            </a:r>
          </a:p>
        </p:txBody>
      </p:sp>
      <p:sp>
        <p:nvSpPr>
          <p:cNvPr id="10" name="Textplatzhalter 35"/>
          <p:cNvSpPr>
            <a:spLocks noGrp="1"/>
          </p:cNvSpPr>
          <p:nvPr>
            <p:ph type="body" sz="quarter" idx="16" hasCustomPrompt="1"/>
          </p:nvPr>
        </p:nvSpPr>
        <p:spPr>
          <a:xfrm>
            <a:off x="4644008" y="1963584"/>
            <a:ext cx="4141792" cy="288032"/>
          </a:xfrm>
          <a:prstGeom prst="rect">
            <a:avLst/>
          </a:prstGeom>
        </p:spPr>
        <p:txBody>
          <a:bodyPr/>
          <a:lstStyle>
            <a:lvl1pPr marL="0" indent="0">
              <a:defRPr lang="en-US" sz="1500" b="1" kern="1200" cap="all" spc="0" baseline="0" noProof="0" dirty="0">
                <a:solidFill>
                  <a:srgbClr val="5F5F5F"/>
                </a:solidFill>
                <a:latin typeface="Trebuchet MS" pitchFamily="34" charset="0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n-US" noProof="0" dirty="0" smtClean="0"/>
              <a:t>Click to edit subtitle</a:t>
            </a:r>
            <a:endParaRPr lang="en-US" noProof="0" dirty="0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644007" y="1484783"/>
            <a:ext cx="4142805" cy="479747"/>
          </a:xfrm>
          <a:prstGeom prst="rect">
            <a:avLst/>
          </a:prstGeom>
        </p:spPr>
        <p:txBody>
          <a:bodyPr/>
          <a:lstStyle>
            <a:lvl1pPr>
              <a:defRPr lang="de-DE" sz="2500" b="1" kern="1200" cap="all" spc="0" baseline="0" noProof="0" smtClean="0">
                <a:solidFill>
                  <a:srgbClr val="852339"/>
                </a:solidFill>
                <a:latin typeface="Trebuchet MS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noProof="0" dirty="0" smtClean="0"/>
              <a:t>Title</a:t>
            </a:r>
            <a:endParaRPr lang="en-US" noProof="0" dirty="0"/>
          </a:p>
        </p:txBody>
      </p:sp>
      <p:sp>
        <p:nvSpPr>
          <p:cNvPr id="6" name="Textplatzhalter 4"/>
          <p:cNvSpPr>
            <a:spLocks noGrp="1"/>
          </p:cNvSpPr>
          <p:nvPr>
            <p:ph type="body" sz="quarter" idx="17" hasCustomPrompt="1"/>
          </p:nvPr>
        </p:nvSpPr>
        <p:spPr>
          <a:xfrm>
            <a:off x="377825" y="5867400"/>
            <a:ext cx="1755775" cy="228600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 lvl="0"/>
            <a:r>
              <a:rPr lang="de-DE" dirty="0" smtClean="0"/>
              <a:t>Source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Bullets) + Image (right,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ildplatzhalter 6"/>
          <p:cNvSpPr>
            <a:spLocks noGrp="1"/>
          </p:cNvSpPr>
          <p:nvPr>
            <p:ph type="pic" sz="quarter" idx="13" hasCustomPrompt="1"/>
          </p:nvPr>
        </p:nvSpPr>
        <p:spPr>
          <a:xfrm>
            <a:off x="6804248" y="1628800"/>
            <a:ext cx="1854956" cy="4248125"/>
          </a:xfrm>
          <a:prstGeom prst="rect">
            <a:avLst/>
          </a:prstGeom>
        </p:spPr>
        <p:txBody>
          <a:bodyPr/>
          <a:lstStyle/>
          <a:p>
            <a:r>
              <a:rPr lang="en-US" noProof="0" dirty="0" smtClean="0"/>
              <a:t>Add picture by clicking symbol</a:t>
            </a:r>
            <a:endParaRPr lang="en-US" noProof="0" dirty="0"/>
          </a:p>
        </p:txBody>
      </p:sp>
      <p:sp>
        <p:nvSpPr>
          <p:cNvPr id="12" name="Textplatzhalter 35"/>
          <p:cNvSpPr>
            <a:spLocks noGrp="1"/>
          </p:cNvSpPr>
          <p:nvPr>
            <p:ph type="body" sz="quarter" idx="16" hasCustomPrompt="1"/>
          </p:nvPr>
        </p:nvSpPr>
        <p:spPr>
          <a:xfrm>
            <a:off x="370800" y="1052736"/>
            <a:ext cx="6508800" cy="288032"/>
          </a:xfrm>
          <a:prstGeom prst="rect">
            <a:avLst/>
          </a:prstGeom>
        </p:spPr>
        <p:txBody>
          <a:bodyPr/>
          <a:lstStyle>
            <a:lvl1pPr marL="0" indent="0">
              <a:defRPr lang="en-US" sz="1500" b="1" kern="1200" cap="all" spc="0" baseline="0" noProof="0" dirty="0">
                <a:solidFill>
                  <a:srgbClr val="5F5F5F"/>
                </a:solidFill>
                <a:latin typeface="Trebuchet MS" pitchFamily="34" charset="0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n-US" noProof="0" dirty="0" smtClean="0"/>
              <a:t>Click to edit subtitle</a:t>
            </a:r>
            <a:endParaRPr lang="en-US" noProof="0" dirty="0"/>
          </a:p>
        </p:txBody>
      </p:sp>
      <p:sp>
        <p:nvSpPr>
          <p:cNvPr id="6" name="Inhaltsplatzhalter 6"/>
          <p:cNvSpPr>
            <a:spLocks noGrp="1"/>
          </p:cNvSpPr>
          <p:nvPr>
            <p:ph sz="quarter" idx="17" hasCustomPrompt="1"/>
          </p:nvPr>
        </p:nvSpPr>
        <p:spPr>
          <a:xfrm>
            <a:off x="378001" y="1548000"/>
            <a:ext cx="6282232" cy="4319587"/>
          </a:xfrm>
          <a:prstGeom prst="rect">
            <a:avLst/>
          </a:prstGeom>
        </p:spPr>
        <p:txBody>
          <a:bodyPr tIns="36000" bIns="36000">
            <a:normAutofit/>
          </a:bodyPr>
          <a:lstStyle>
            <a:lvl1pPr marL="180000" indent="-180000">
              <a:spcBef>
                <a:spcPts val="600"/>
              </a:spcBef>
              <a:spcAft>
                <a:spcPts val="0"/>
              </a:spcAft>
              <a:buFont typeface="Wingdings" pitchFamily="2" charset="2"/>
              <a:buChar char="§"/>
              <a:defRPr lang="en-US" sz="2400" b="0" kern="1200" spc="0" baseline="0" noProof="0" dirty="0" smtClean="0">
                <a:solidFill>
                  <a:srgbClr val="5F5F5F"/>
                </a:solidFill>
                <a:latin typeface="Trebuchet MS" pitchFamily="34" charset="0"/>
                <a:ea typeface="+mn-ea"/>
                <a:cs typeface="Arial" pitchFamily="34" charset="0"/>
              </a:defRPr>
            </a:lvl1pPr>
            <a:lvl2pPr marL="360000" indent="-180000">
              <a:spcBef>
                <a:spcPts val="300"/>
              </a:spcBef>
              <a:buFont typeface="Wingdings" pitchFamily="2" charset="2"/>
              <a:buChar char="§"/>
              <a:defRPr sz="2200">
                <a:solidFill>
                  <a:srgbClr val="5F5F5F"/>
                </a:solidFill>
              </a:defRPr>
            </a:lvl2pPr>
            <a:lvl3pPr marL="540000" indent="-180000">
              <a:spcBef>
                <a:spcPts val="0"/>
              </a:spcBef>
              <a:buFont typeface="Wingdings" pitchFamily="2" charset="2"/>
              <a:buChar char="§"/>
              <a:defRPr>
                <a:solidFill>
                  <a:srgbClr val="5F5F5F"/>
                </a:solidFill>
              </a:defRPr>
            </a:lvl3pPr>
            <a:lvl4pPr marL="720000" indent="-180000">
              <a:spcBef>
                <a:spcPts val="0"/>
              </a:spcBef>
              <a:buFont typeface="Wingdings" panose="05000000000000000000" pitchFamily="2" charset="2"/>
              <a:buChar char="§"/>
              <a:defRPr sz="1800">
                <a:solidFill>
                  <a:srgbClr val="5F5F5F"/>
                </a:solidFill>
              </a:defRPr>
            </a:lvl4pPr>
            <a:lvl5pPr marL="1828800" indent="0">
              <a:buNone/>
              <a:defRPr/>
            </a:lvl5pPr>
          </a:lstStyle>
          <a:p>
            <a:pPr lvl="0"/>
            <a:r>
              <a:rPr lang="en-US" noProof="0" dirty="0" smtClean="0"/>
              <a:t>Click to add text</a:t>
            </a:r>
          </a:p>
          <a:p>
            <a:pPr lvl="1"/>
            <a:r>
              <a:rPr lang="en-US" noProof="0" dirty="0" smtClean="0"/>
              <a:t>Click to add text</a:t>
            </a:r>
          </a:p>
          <a:p>
            <a:pPr lvl="2"/>
            <a:r>
              <a:rPr lang="en-US" noProof="0" dirty="0" smtClean="0"/>
              <a:t>Click to add text</a:t>
            </a:r>
          </a:p>
          <a:p>
            <a:pPr lvl="3"/>
            <a:r>
              <a:rPr lang="en-US" noProof="0" dirty="0" smtClean="0"/>
              <a:t>Click to add text</a:t>
            </a:r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71722" y="573881"/>
            <a:ext cx="6504533" cy="481336"/>
          </a:xfrm>
          <a:prstGeom prst="rect">
            <a:avLst/>
          </a:prstGeom>
        </p:spPr>
        <p:txBody>
          <a:bodyPr/>
          <a:lstStyle>
            <a:lvl1pPr>
              <a:defRPr lang="de-DE" sz="2500" b="1" kern="1200" cap="all" spc="0" baseline="0" noProof="0" smtClean="0">
                <a:solidFill>
                  <a:srgbClr val="852339"/>
                </a:solidFill>
                <a:latin typeface="Trebuchet MS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noProof="0" dirty="0" smtClean="0"/>
              <a:t>Title</a:t>
            </a:r>
            <a:endParaRPr lang="en-US" noProof="0" dirty="0"/>
          </a:p>
        </p:txBody>
      </p:sp>
      <p:sp>
        <p:nvSpPr>
          <p:cNvPr id="9" name="Textplatzhalter 4"/>
          <p:cNvSpPr>
            <a:spLocks noGrp="1"/>
          </p:cNvSpPr>
          <p:nvPr>
            <p:ph type="body" sz="quarter" idx="18" hasCustomPrompt="1"/>
          </p:nvPr>
        </p:nvSpPr>
        <p:spPr>
          <a:xfrm>
            <a:off x="377825" y="5867400"/>
            <a:ext cx="1755775" cy="228600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 lvl="0"/>
            <a:r>
              <a:rPr lang="de-DE" dirty="0" smtClean="0"/>
              <a:t>Source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No Bullets) + Image (right,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ildplatzhalter 6"/>
          <p:cNvSpPr>
            <a:spLocks noGrp="1"/>
          </p:cNvSpPr>
          <p:nvPr>
            <p:ph type="pic" sz="quarter" idx="13" hasCustomPrompt="1"/>
          </p:nvPr>
        </p:nvSpPr>
        <p:spPr>
          <a:xfrm>
            <a:off x="6804248" y="1628800"/>
            <a:ext cx="1854956" cy="4248125"/>
          </a:xfrm>
          <a:prstGeom prst="rect">
            <a:avLst/>
          </a:prstGeom>
        </p:spPr>
        <p:txBody>
          <a:bodyPr/>
          <a:lstStyle/>
          <a:p>
            <a:r>
              <a:rPr lang="en-US" noProof="0" dirty="0" smtClean="0"/>
              <a:t>Add picture by clicking symbol</a:t>
            </a:r>
            <a:endParaRPr lang="en-US" noProof="0" dirty="0"/>
          </a:p>
        </p:txBody>
      </p:sp>
      <p:sp>
        <p:nvSpPr>
          <p:cNvPr id="12" name="Textplatzhalter 35"/>
          <p:cNvSpPr>
            <a:spLocks noGrp="1"/>
          </p:cNvSpPr>
          <p:nvPr>
            <p:ph type="body" sz="quarter" idx="16" hasCustomPrompt="1"/>
          </p:nvPr>
        </p:nvSpPr>
        <p:spPr>
          <a:xfrm>
            <a:off x="370800" y="1052736"/>
            <a:ext cx="6508800" cy="288032"/>
          </a:xfrm>
          <a:prstGeom prst="rect">
            <a:avLst/>
          </a:prstGeom>
        </p:spPr>
        <p:txBody>
          <a:bodyPr/>
          <a:lstStyle>
            <a:lvl1pPr marL="0" indent="0">
              <a:defRPr lang="en-US" sz="1500" b="1" kern="1200" cap="all" spc="0" baseline="0" noProof="0" dirty="0">
                <a:solidFill>
                  <a:srgbClr val="5F5F5F"/>
                </a:solidFill>
                <a:latin typeface="Trebuchet MS" pitchFamily="34" charset="0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n-US" noProof="0" dirty="0" smtClean="0"/>
              <a:t>Click to edit subtitle</a:t>
            </a:r>
            <a:endParaRPr lang="en-US" noProof="0" dirty="0"/>
          </a:p>
        </p:txBody>
      </p:sp>
      <p:sp>
        <p:nvSpPr>
          <p:cNvPr id="9" name="Inhaltsplatzhalter 6"/>
          <p:cNvSpPr>
            <a:spLocks noGrp="1"/>
          </p:cNvSpPr>
          <p:nvPr>
            <p:ph sz="quarter" idx="17" hasCustomPrompt="1"/>
          </p:nvPr>
        </p:nvSpPr>
        <p:spPr>
          <a:xfrm>
            <a:off x="378001" y="1548000"/>
            <a:ext cx="6282232" cy="43195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 typeface="Wingdings" pitchFamily="2" charset="2"/>
              <a:buNone/>
              <a:defRPr lang="en-US" sz="2400" b="0" kern="1200" spc="0" baseline="0" noProof="0" dirty="0" smtClean="0">
                <a:solidFill>
                  <a:srgbClr val="5F5F5F"/>
                </a:solidFill>
                <a:latin typeface="Trebuchet MS" pitchFamily="34" charset="0"/>
                <a:ea typeface="+mn-ea"/>
                <a:cs typeface="Arial" pitchFamily="34" charset="0"/>
              </a:defRPr>
            </a:lvl1pPr>
            <a:lvl2pPr marL="449263" indent="-182563">
              <a:buFont typeface="Wingdings" pitchFamily="2" charset="2"/>
              <a:buChar char="§"/>
              <a:defRPr sz="2200">
                <a:solidFill>
                  <a:srgbClr val="5F5F5F"/>
                </a:solidFill>
              </a:defRPr>
            </a:lvl2pPr>
            <a:lvl3pPr marL="806450" indent="-182563">
              <a:buFont typeface="Wingdings" pitchFamily="2" charset="2"/>
              <a:buChar char="§"/>
              <a:defRPr>
                <a:solidFill>
                  <a:srgbClr val="5F5F5F"/>
                </a:solidFill>
              </a:defRPr>
            </a:lvl3pPr>
            <a:lvl4pPr marL="989013" indent="0">
              <a:buFont typeface="Wingdings" pitchFamily="2" charset="2"/>
              <a:buNone/>
              <a:defRPr sz="1800">
                <a:solidFill>
                  <a:srgbClr val="5F5F5F"/>
                </a:solidFill>
              </a:defRPr>
            </a:lvl4pPr>
            <a:lvl5pPr marL="1828800" indent="0">
              <a:buNone/>
              <a:defRPr/>
            </a:lvl5pPr>
          </a:lstStyle>
          <a:p>
            <a:pPr lvl="0"/>
            <a:r>
              <a:rPr lang="en-US" noProof="0" dirty="0" smtClean="0"/>
              <a:t>Click to add text</a:t>
            </a:r>
          </a:p>
        </p:txBody>
      </p:sp>
      <p:sp>
        <p:nvSpPr>
          <p:cNvPr id="6" name="Titel 1"/>
          <p:cNvSpPr>
            <a:spLocks noGrp="1"/>
          </p:cNvSpPr>
          <p:nvPr>
            <p:ph type="title" hasCustomPrompt="1"/>
          </p:nvPr>
        </p:nvSpPr>
        <p:spPr>
          <a:xfrm>
            <a:off x="371722" y="573881"/>
            <a:ext cx="6504533" cy="481336"/>
          </a:xfrm>
          <a:prstGeom prst="rect">
            <a:avLst/>
          </a:prstGeom>
        </p:spPr>
        <p:txBody>
          <a:bodyPr/>
          <a:lstStyle>
            <a:lvl1pPr>
              <a:defRPr lang="de-DE" sz="2500" b="1" kern="1200" cap="all" spc="0" baseline="0" noProof="0" smtClean="0">
                <a:solidFill>
                  <a:srgbClr val="852339"/>
                </a:solidFill>
                <a:latin typeface="Trebuchet MS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noProof="0" dirty="0" smtClean="0"/>
              <a:t>Title</a:t>
            </a:r>
            <a:endParaRPr lang="en-US" noProof="0" dirty="0"/>
          </a:p>
        </p:txBody>
      </p:sp>
      <p:sp>
        <p:nvSpPr>
          <p:cNvPr id="8" name="Textplatzhalter 4"/>
          <p:cNvSpPr>
            <a:spLocks noGrp="1"/>
          </p:cNvSpPr>
          <p:nvPr>
            <p:ph type="body" sz="quarter" idx="18" hasCustomPrompt="1"/>
          </p:nvPr>
        </p:nvSpPr>
        <p:spPr>
          <a:xfrm>
            <a:off x="377825" y="5867400"/>
            <a:ext cx="1755775" cy="228600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 lvl="0"/>
            <a:r>
              <a:rPr lang="de-DE" dirty="0" smtClean="0"/>
              <a:t>Source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Inhaltsplatzhalter 12"/>
          <p:cNvSpPr>
            <a:spLocks noGrp="1"/>
          </p:cNvSpPr>
          <p:nvPr>
            <p:ph sz="quarter" idx="11" hasCustomPrompt="1"/>
          </p:nvPr>
        </p:nvSpPr>
        <p:spPr>
          <a:xfrm>
            <a:off x="395536" y="1772816"/>
            <a:ext cx="6552728" cy="3312368"/>
          </a:xfrm>
          <a:prstGeom prst="rect">
            <a:avLst/>
          </a:prstGeom>
        </p:spPr>
        <p:txBody>
          <a:bodyPr/>
          <a:lstStyle>
            <a:lvl1pPr marL="0">
              <a:spcAft>
                <a:spcPts val="600"/>
              </a:spcAft>
              <a:defRPr sz="25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 smtClean="0"/>
              <a:t>Click to add text or Image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 hasCustomPrompt="1"/>
          </p:nvPr>
        </p:nvSpPr>
        <p:spPr>
          <a:xfrm>
            <a:off x="395536" y="5157192"/>
            <a:ext cx="6551613" cy="792162"/>
          </a:xfrm>
          <a:prstGeom prst="rect">
            <a:avLst/>
          </a:prstGeom>
        </p:spPr>
        <p:txBody>
          <a:bodyPr/>
          <a:lstStyle>
            <a:lvl1pPr marL="182563" marR="0" indent="-18256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 lang="en-US" sz="1300" b="0" kern="1200" cap="all" spc="0" baseline="0" noProof="0" dirty="0" smtClean="0">
                <a:solidFill>
                  <a:schemeClr val="bg1"/>
                </a:solidFill>
                <a:latin typeface="Trebuchet MS" pitchFamily="34" charset="0"/>
                <a:ea typeface="+mn-ea"/>
                <a:cs typeface="Arial" pitchFamily="34" charset="0"/>
              </a:defRPr>
            </a:lvl1pPr>
          </a:lstStyle>
          <a:p>
            <a:pPr marL="182563" marR="0" lvl="0" indent="-18256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noProof="0" dirty="0" smtClean="0"/>
              <a:t>Click to add contact Details</a:t>
            </a:r>
          </a:p>
          <a:p>
            <a:pPr lvl="0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(Bulle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sz="quarter" idx="13" hasCustomPrompt="1"/>
          </p:nvPr>
        </p:nvSpPr>
        <p:spPr>
          <a:xfrm>
            <a:off x="378000" y="1548001"/>
            <a:ext cx="8353425" cy="4014600"/>
          </a:xfrm>
          <a:prstGeom prst="rect">
            <a:avLst/>
          </a:prstGeom>
        </p:spPr>
        <p:txBody>
          <a:bodyPr tIns="36000" bIns="36000">
            <a:normAutofit/>
          </a:bodyPr>
          <a:lstStyle>
            <a:lvl1pPr marL="180000" indent="-180000">
              <a:spcBef>
                <a:spcPts val="600"/>
              </a:spcBef>
              <a:spcAft>
                <a:spcPts val="0"/>
              </a:spcAft>
              <a:buFont typeface="Wingdings" pitchFamily="2" charset="2"/>
              <a:buChar char="§"/>
              <a:defRPr lang="en-US" sz="2400" b="0" kern="1200" spc="0" baseline="0" noProof="0" dirty="0" smtClean="0">
                <a:solidFill>
                  <a:srgbClr val="5F5F5F"/>
                </a:solidFill>
                <a:latin typeface="Trebuchet MS" pitchFamily="34" charset="0"/>
                <a:ea typeface="+mn-ea"/>
                <a:cs typeface="Arial" pitchFamily="34" charset="0"/>
              </a:defRPr>
            </a:lvl1pPr>
            <a:lvl2pPr marL="360000" indent="-180000">
              <a:spcBef>
                <a:spcPts val="300"/>
              </a:spcBef>
              <a:buFont typeface="Wingdings" pitchFamily="2" charset="2"/>
              <a:buChar char="§"/>
              <a:defRPr sz="2200">
                <a:solidFill>
                  <a:srgbClr val="5F5F5F"/>
                </a:solidFill>
              </a:defRPr>
            </a:lvl2pPr>
            <a:lvl3pPr marL="540000" indent="-180000">
              <a:spcBef>
                <a:spcPts val="0"/>
              </a:spcBef>
              <a:buFont typeface="Wingdings" pitchFamily="2" charset="2"/>
              <a:buChar char="§"/>
              <a:defRPr>
                <a:solidFill>
                  <a:srgbClr val="5F5F5F"/>
                </a:solidFill>
              </a:defRPr>
            </a:lvl3pPr>
            <a:lvl4pPr marL="720000" indent="-180000">
              <a:spcBef>
                <a:spcPts val="0"/>
              </a:spcBef>
              <a:buFont typeface="Wingdings" pitchFamily="2" charset="2"/>
              <a:buChar char="§"/>
              <a:defRPr sz="1800">
                <a:solidFill>
                  <a:srgbClr val="5F5F5F"/>
                </a:solidFill>
              </a:defRPr>
            </a:lvl4pPr>
            <a:lvl5pPr marL="1828800" indent="0">
              <a:buNone/>
              <a:defRPr/>
            </a:lvl5pPr>
          </a:lstStyle>
          <a:p>
            <a:pPr lvl="0"/>
            <a:r>
              <a:rPr lang="en-US" noProof="0" dirty="0" smtClean="0"/>
              <a:t>Click to add text</a:t>
            </a:r>
          </a:p>
          <a:p>
            <a:pPr lvl="1"/>
            <a:r>
              <a:rPr lang="en-US" noProof="0" dirty="0" smtClean="0"/>
              <a:t>Click to add text</a:t>
            </a:r>
          </a:p>
          <a:p>
            <a:pPr lvl="2"/>
            <a:r>
              <a:rPr lang="en-US" noProof="0" dirty="0" smtClean="0"/>
              <a:t>Click to add text</a:t>
            </a:r>
          </a:p>
          <a:p>
            <a:pPr lvl="3"/>
            <a:r>
              <a:rPr lang="en-US" noProof="0" dirty="0" smtClean="0"/>
              <a:t>Click to add text</a:t>
            </a:r>
          </a:p>
        </p:txBody>
      </p:sp>
      <p:sp>
        <p:nvSpPr>
          <p:cNvPr id="12" name="Textplatzhalter 35"/>
          <p:cNvSpPr>
            <a:spLocks noGrp="1"/>
          </p:cNvSpPr>
          <p:nvPr>
            <p:ph type="body" sz="quarter" idx="16" hasCustomPrompt="1"/>
          </p:nvPr>
        </p:nvSpPr>
        <p:spPr>
          <a:xfrm>
            <a:off x="370800" y="1052736"/>
            <a:ext cx="6508800" cy="288032"/>
          </a:xfrm>
          <a:prstGeom prst="rect">
            <a:avLst/>
          </a:prstGeom>
        </p:spPr>
        <p:txBody>
          <a:bodyPr/>
          <a:lstStyle>
            <a:lvl1pPr marL="0" indent="0">
              <a:defRPr lang="en-US" sz="1500" b="1" kern="1200" cap="all" spc="0" baseline="0" noProof="0" dirty="0">
                <a:solidFill>
                  <a:srgbClr val="5F5F5F"/>
                </a:solidFill>
                <a:latin typeface="Trebuchet MS" pitchFamily="34" charset="0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n-US" noProof="0" dirty="0" smtClean="0"/>
              <a:t>Click to edit subtitle</a:t>
            </a:r>
            <a:endParaRPr lang="en-US" noProof="0" dirty="0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71722" y="573881"/>
            <a:ext cx="6504533" cy="481336"/>
          </a:xfrm>
          <a:prstGeom prst="rect">
            <a:avLst/>
          </a:prstGeom>
        </p:spPr>
        <p:txBody>
          <a:bodyPr/>
          <a:lstStyle>
            <a:lvl1pPr>
              <a:defRPr lang="de-DE" sz="2500" b="1" kern="1200" cap="all" spc="0" baseline="0" noProof="0" smtClean="0">
                <a:solidFill>
                  <a:srgbClr val="852339"/>
                </a:solidFill>
                <a:latin typeface="Trebuchet MS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noProof="0" dirty="0" smtClean="0"/>
              <a:t>Title</a:t>
            </a:r>
            <a:endParaRPr lang="en-US" noProof="0" dirty="0"/>
          </a:p>
        </p:txBody>
      </p:sp>
      <p:sp>
        <p:nvSpPr>
          <p:cNvPr id="8" name="Inhaltsplatzhalter 7"/>
          <p:cNvSpPr>
            <a:spLocks noGrp="1"/>
          </p:cNvSpPr>
          <p:nvPr>
            <p:ph sz="quarter" idx="17" hasCustomPrompt="1"/>
          </p:nvPr>
        </p:nvSpPr>
        <p:spPr>
          <a:xfrm>
            <a:off x="377825" y="5831815"/>
            <a:ext cx="8353600" cy="264185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 lvl="0"/>
            <a:r>
              <a:rPr lang="de-DE" dirty="0" smtClean="0"/>
              <a:t>Source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(No Bulle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6"/>
          <p:cNvSpPr>
            <a:spLocks noGrp="1"/>
          </p:cNvSpPr>
          <p:nvPr>
            <p:ph sz="quarter" idx="13" hasCustomPrompt="1"/>
          </p:nvPr>
        </p:nvSpPr>
        <p:spPr>
          <a:xfrm>
            <a:off x="378000" y="1548000"/>
            <a:ext cx="8353425" cy="43195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 typeface="Wingdings" pitchFamily="2" charset="2"/>
              <a:buNone/>
              <a:defRPr lang="en-US" sz="2400" b="0" kern="1200" spc="0" baseline="0" noProof="0" dirty="0" smtClean="0">
                <a:solidFill>
                  <a:srgbClr val="5F5F5F"/>
                </a:solidFill>
                <a:latin typeface="Trebuchet MS" pitchFamily="34" charset="0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n-US" noProof="0" dirty="0" smtClean="0"/>
              <a:t>Click to add text</a:t>
            </a:r>
          </a:p>
        </p:txBody>
      </p:sp>
      <p:sp>
        <p:nvSpPr>
          <p:cNvPr id="10" name="Textplatzhalter 35"/>
          <p:cNvSpPr>
            <a:spLocks noGrp="1"/>
          </p:cNvSpPr>
          <p:nvPr>
            <p:ph type="body" sz="quarter" idx="16" hasCustomPrompt="1"/>
          </p:nvPr>
        </p:nvSpPr>
        <p:spPr>
          <a:xfrm>
            <a:off x="370800" y="1052736"/>
            <a:ext cx="6508800" cy="288032"/>
          </a:xfrm>
          <a:prstGeom prst="rect">
            <a:avLst/>
          </a:prstGeom>
        </p:spPr>
        <p:txBody>
          <a:bodyPr/>
          <a:lstStyle>
            <a:lvl1pPr marL="0" indent="0">
              <a:defRPr lang="en-US" sz="1500" b="1" kern="1200" cap="all" spc="0" baseline="0" noProof="0" dirty="0">
                <a:solidFill>
                  <a:srgbClr val="5F5F5F"/>
                </a:solidFill>
                <a:latin typeface="Trebuchet MS" pitchFamily="34" charset="0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n-US" noProof="0" dirty="0" smtClean="0"/>
              <a:t>Click to edit subtitle</a:t>
            </a:r>
            <a:endParaRPr lang="en-US" noProof="0" dirty="0"/>
          </a:p>
        </p:txBody>
      </p:sp>
      <p:sp>
        <p:nvSpPr>
          <p:cNvPr id="6" name="Titel 1"/>
          <p:cNvSpPr>
            <a:spLocks noGrp="1"/>
          </p:cNvSpPr>
          <p:nvPr>
            <p:ph type="title" hasCustomPrompt="1"/>
          </p:nvPr>
        </p:nvSpPr>
        <p:spPr>
          <a:xfrm>
            <a:off x="371722" y="573881"/>
            <a:ext cx="6504533" cy="481336"/>
          </a:xfrm>
          <a:prstGeom prst="rect">
            <a:avLst/>
          </a:prstGeom>
        </p:spPr>
        <p:txBody>
          <a:bodyPr/>
          <a:lstStyle>
            <a:lvl1pPr>
              <a:defRPr lang="de-DE" sz="2500" b="1" kern="1200" cap="all" spc="0" baseline="0" noProof="0" smtClean="0">
                <a:solidFill>
                  <a:srgbClr val="852339"/>
                </a:solidFill>
                <a:latin typeface="Trebuchet MS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noProof="0" dirty="0" smtClean="0"/>
              <a:t>Title</a:t>
            </a:r>
            <a:endParaRPr lang="en-US" noProof="0" dirty="0"/>
          </a:p>
        </p:txBody>
      </p:sp>
      <p:sp>
        <p:nvSpPr>
          <p:cNvPr id="7" name="Textplatzhalter 4"/>
          <p:cNvSpPr>
            <a:spLocks noGrp="1"/>
          </p:cNvSpPr>
          <p:nvPr>
            <p:ph type="body" sz="quarter" idx="17" hasCustomPrompt="1"/>
          </p:nvPr>
        </p:nvSpPr>
        <p:spPr>
          <a:xfrm>
            <a:off x="377825" y="5867400"/>
            <a:ext cx="1755775" cy="228600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 lvl="0"/>
            <a:r>
              <a:rPr lang="de-DE" dirty="0" smtClean="0"/>
              <a:t>Source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(Bullets, No Logo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platzhalter 35"/>
          <p:cNvSpPr>
            <a:spLocks noGrp="1"/>
          </p:cNvSpPr>
          <p:nvPr>
            <p:ph type="body" sz="quarter" idx="16" hasCustomPrompt="1"/>
          </p:nvPr>
        </p:nvSpPr>
        <p:spPr>
          <a:xfrm>
            <a:off x="370800" y="1052736"/>
            <a:ext cx="6508800" cy="288032"/>
          </a:xfrm>
          <a:prstGeom prst="rect">
            <a:avLst/>
          </a:prstGeom>
        </p:spPr>
        <p:txBody>
          <a:bodyPr/>
          <a:lstStyle>
            <a:lvl1pPr marL="0" indent="0">
              <a:defRPr lang="en-US" sz="1500" b="1" kern="1200" cap="all" spc="0" baseline="0" noProof="0" dirty="0">
                <a:solidFill>
                  <a:srgbClr val="5F5F5F"/>
                </a:solidFill>
                <a:latin typeface="Trebuchet MS" pitchFamily="34" charset="0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n-US" noProof="0" dirty="0" smtClean="0"/>
              <a:t>Click to edit subtitle</a:t>
            </a:r>
            <a:endParaRPr lang="en-US" noProof="0" dirty="0"/>
          </a:p>
        </p:txBody>
      </p:sp>
      <p:sp>
        <p:nvSpPr>
          <p:cNvPr id="6" name="Rechteck 5"/>
          <p:cNvSpPr/>
          <p:nvPr userDrawn="1"/>
        </p:nvSpPr>
        <p:spPr>
          <a:xfrm>
            <a:off x="7020272" y="404664"/>
            <a:ext cx="1728192" cy="1080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Inhaltsplatzhalter 6"/>
          <p:cNvSpPr>
            <a:spLocks noGrp="1"/>
          </p:cNvSpPr>
          <p:nvPr>
            <p:ph sz="quarter" idx="13" hasCustomPrompt="1"/>
          </p:nvPr>
        </p:nvSpPr>
        <p:spPr>
          <a:xfrm>
            <a:off x="378000" y="1548000"/>
            <a:ext cx="8353425" cy="4319587"/>
          </a:xfrm>
          <a:prstGeom prst="rect">
            <a:avLst/>
          </a:prstGeom>
        </p:spPr>
        <p:txBody>
          <a:bodyPr lIns="90000" tIns="36000" bIns="36000">
            <a:normAutofit/>
          </a:bodyPr>
          <a:lstStyle>
            <a:lvl1pPr marL="180000" indent="-180000">
              <a:spcBef>
                <a:spcPts val="600"/>
              </a:spcBef>
              <a:spcAft>
                <a:spcPts val="0"/>
              </a:spcAft>
              <a:buFont typeface="Wingdings" pitchFamily="2" charset="2"/>
              <a:buChar char="§"/>
              <a:defRPr lang="en-US" sz="2400" b="0" kern="1200" spc="0" baseline="0" noProof="0" dirty="0" smtClean="0">
                <a:solidFill>
                  <a:srgbClr val="5F5F5F"/>
                </a:solidFill>
                <a:latin typeface="Trebuchet MS" pitchFamily="34" charset="0"/>
                <a:ea typeface="+mn-ea"/>
                <a:cs typeface="Arial" pitchFamily="34" charset="0"/>
              </a:defRPr>
            </a:lvl1pPr>
            <a:lvl2pPr marL="360000" indent="-180000">
              <a:spcBef>
                <a:spcPts val="300"/>
              </a:spcBef>
              <a:buFont typeface="Wingdings" pitchFamily="2" charset="2"/>
              <a:buChar char="§"/>
              <a:defRPr lang="en-US" sz="2200" b="0" kern="1200" noProof="0" dirty="0" smtClean="0">
                <a:solidFill>
                  <a:srgbClr val="5F5F5F"/>
                </a:solidFill>
                <a:latin typeface="+mn-lt"/>
                <a:ea typeface="+mn-ea"/>
                <a:cs typeface="+mn-cs"/>
              </a:defRPr>
            </a:lvl2pPr>
            <a:lvl3pPr marL="540000" indent="-180000">
              <a:spcBef>
                <a:spcPts val="0"/>
              </a:spcBef>
              <a:buFont typeface="Wingdings" pitchFamily="2" charset="2"/>
              <a:buChar char="§"/>
              <a:defRPr baseline="0">
                <a:solidFill>
                  <a:srgbClr val="5F5F5F"/>
                </a:solidFill>
              </a:defRPr>
            </a:lvl3pPr>
            <a:lvl4pPr marL="720000" indent="-180000">
              <a:spcBef>
                <a:spcPts val="0"/>
              </a:spcBef>
              <a:buFont typeface="Wingdings" panose="05000000000000000000" pitchFamily="2" charset="2"/>
              <a:buChar char="§"/>
              <a:defRPr sz="1800">
                <a:solidFill>
                  <a:srgbClr val="5F5F5F"/>
                </a:solidFill>
              </a:defRPr>
            </a:lvl4pPr>
            <a:lvl5pPr marL="1828800" indent="0">
              <a:buNone/>
              <a:defRPr/>
            </a:lvl5pPr>
          </a:lstStyle>
          <a:p>
            <a:pPr lvl="0"/>
            <a:r>
              <a:rPr lang="en-US" noProof="0" dirty="0" smtClean="0"/>
              <a:t>Click to add text</a:t>
            </a:r>
          </a:p>
          <a:p>
            <a:pPr lvl="1"/>
            <a:r>
              <a:rPr lang="en-US" noProof="0" dirty="0" smtClean="0"/>
              <a:t>Click to add text</a:t>
            </a:r>
          </a:p>
          <a:p>
            <a:pPr lvl="2"/>
            <a:r>
              <a:rPr lang="en-US" noProof="0" dirty="0" smtClean="0"/>
              <a:t>Click to add text</a:t>
            </a:r>
          </a:p>
          <a:p>
            <a:pPr lvl="3"/>
            <a:r>
              <a:rPr lang="en-US" noProof="0" dirty="0" smtClean="0"/>
              <a:t>Click to add text</a:t>
            </a:r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71722" y="573881"/>
            <a:ext cx="6504533" cy="481336"/>
          </a:xfrm>
          <a:prstGeom prst="rect">
            <a:avLst/>
          </a:prstGeom>
        </p:spPr>
        <p:txBody>
          <a:bodyPr/>
          <a:lstStyle>
            <a:lvl1pPr>
              <a:defRPr lang="de-DE" sz="2500" b="1" kern="1200" cap="all" spc="0" baseline="0" noProof="0" smtClean="0">
                <a:solidFill>
                  <a:srgbClr val="852339"/>
                </a:solidFill>
                <a:latin typeface="Trebuchet MS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noProof="0" dirty="0" smtClean="0"/>
              <a:t>Title</a:t>
            </a:r>
            <a:endParaRPr lang="en-US" noProof="0" dirty="0"/>
          </a:p>
        </p:txBody>
      </p:sp>
      <p:sp>
        <p:nvSpPr>
          <p:cNvPr id="9" name="Textplatzhalter 4"/>
          <p:cNvSpPr>
            <a:spLocks noGrp="1"/>
          </p:cNvSpPr>
          <p:nvPr>
            <p:ph type="body" sz="quarter" idx="17" hasCustomPrompt="1"/>
          </p:nvPr>
        </p:nvSpPr>
        <p:spPr>
          <a:xfrm>
            <a:off x="377825" y="5867400"/>
            <a:ext cx="1755775" cy="228600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 lvl="0"/>
            <a:r>
              <a:rPr lang="de-DE" dirty="0" smtClean="0"/>
              <a:t>Source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44646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(Bullets, No Title, No Logo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 userDrawn="1"/>
        </p:nvSpPr>
        <p:spPr>
          <a:xfrm>
            <a:off x="7020272" y="404664"/>
            <a:ext cx="1728192" cy="1080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Inhaltsplatzhalter 6"/>
          <p:cNvSpPr>
            <a:spLocks noGrp="1"/>
          </p:cNvSpPr>
          <p:nvPr>
            <p:ph sz="quarter" idx="13" hasCustomPrompt="1"/>
          </p:nvPr>
        </p:nvSpPr>
        <p:spPr>
          <a:xfrm>
            <a:off x="378000" y="188640"/>
            <a:ext cx="8370464" cy="5678947"/>
          </a:xfrm>
          <a:prstGeom prst="rect">
            <a:avLst/>
          </a:prstGeom>
        </p:spPr>
        <p:txBody>
          <a:bodyPr tIns="36000" bIns="36000">
            <a:normAutofit/>
          </a:bodyPr>
          <a:lstStyle>
            <a:lvl1pPr marL="180000" indent="-180000">
              <a:spcBef>
                <a:spcPts val="600"/>
              </a:spcBef>
              <a:spcAft>
                <a:spcPts val="0"/>
              </a:spcAft>
              <a:buFont typeface="Wingdings" pitchFamily="2" charset="2"/>
              <a:buChar char="§"/>
              <a:defRPr lang="en-US" sz="2400" b="0" kern="1200" spc="0" baseline="0" noProof="0" dirty="0" smtClean="0">
                <a:solidFill>
                  <a:srgbClr val="5F5F5F"/>
                </a:solidFill>
                <a:latin typeface="Trebuchet MS" pitchFamily="34" charset="0"/>
                <a:ea typeface="+mn-ea"/>
                <a:cs typeface="Arial" pitchFamily="34" charset="0"/>
              </a:defRPr>
            </a:lvl1pPr>
            <a:lvl2pPr marL="360000" indent="-180000">
              <a:spcBef>
                <a:spcPts val="300"/>
              </a:spcBef>
              <a:buFont typeface="Wingdings" pitchFamily="2" charset="2"/>
              <a:buChar char="§"/>
              <a:defRPr sz="2200">
                <a:solidFill>
                  <a:srgbClr val="5F5F5F"/>
                </a:solidFill>
              </a:defRPr>
            </a:lvl2pPr>
            <a:lvl3pPr marL="540000" indent="-180000">
              <a:spcBef>
                <a:spcPts val="0"/>
              </a:spcBef>
              <a:buFont typeface="Wingdings" pitchFamily="2" charset="2"/>
              <a:buChar char="§"/>
              <a:defRPr>
                <a:solidFill>
                  <a:srgbClr val="5F5F5F"/>
                </a:solidFill>
              </a:defRPr>
            </a:lvl3pPr>
            <a:lvl4pPr marL="720000" indent="-180000">
              <a:spcBef>
                <a:spcPts val="0"/>
              </a:spcBef>
              <a:buFont typeface="Wingdings" panose="05000000000000000000" pitchFamily="2" charset="2"/>
              <a:buChar char="§"/>
              <a:defRPr sz="1800">
                <a:solidFill>
                  <a:srgbClr val="5F5F5F"/>
                </a:solidFill>
              </a:defRPr>
            </a:lvl4pPr>
            <a:lvl5pPr marL="1828800" indent="0">
              <a:buNone/>
              <a:defRPr/>
            </a:lvl5pPr>
          </a:lstStyle>
          <a:p>
            <a:pPr lvl="0"/>
            <a:r>
              <a:rPr lang="en-US" noProof="0" dirty="0" smtClean="0"/>
              <a:t>Click to add text</a:t>
            </a:r>
          </a:p>
          <a:p>
            <a:pPr lvl="1"/>
            <a:r>
              <a:rPr lang="en-US" noProof="0" dirty="0" smtClean="0"/>
              <a:t>Click to add text</a:t>
            </a:r>
          </a:p>
          <a:p>
            <a:pPr lvl="2"/>
            <a:r>
              <a:rPr lang="en-US" noProof="0" dirty="0" smtClean="0"/>
              <a:t>Click to add text</a:t>
            </a:r>
          </a:p>
          <a:p>
            <a:pPr lvl="3"/>
            <a:r>
              <a:rPr lang="en-US" noProof="0" dirty="0" smtClean="0"/>
              <a:t>Click to add text</a:t>
            </a:r>
          </a:p>
        </p:txBody>
      </p:sp>
      <p:sp>
        <p:nvSpPr>
          <p:cNvPr id="4" name="Textplatzhalter 4"/>
          <p:cNvSpPr>
            <a:spLocks noGrp="1"/>
          </p:cNvSpPr>
          <p:nvPr>
            <p:ph type="body" sz="quarter" idx="17" hasCustomPrompt="1"/>
          </p:nvPr>
        </p:nvSpPr>
        <p:spPr>
          <a:xfrm>
            <a:off x="377825" y="5867400"/>
            <a:ext cx="1755775" cy="228600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 lvl="0"/>
            <a:r>
              <a:rPr lang="de-DE" dirty="0" smtClean="0"/>
              <a:t>Source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18256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/>
          <p:cNvSpPr>
            <a:spLocks noGrp="1"/>
          </p:cNvSpPr>
          <p:nvPr>
            <p:ph type="pic" sz="quarter" idx="13" hasCustomPrompt="1"/>
          </p:nvPr>
        </p:nvSpPr>
        <p:spPr>
          <a:xfrm>
            <a:off x="366714" y="1556793"/>
            <a:ext cx="8309742" cy="280831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noProof="0" dirty="0" smtClean="0"/>
              <a:t>Picture (optional)</a:t>
            </a:r>
            <a:endParaRPr lang="en-US" noProof="0" dirty="0"/>
          </a:p>
        </p:txBody>
      </p:sp>
      <p:sp>
        <p:nvSpPr>
          <p:cNvPr id="6" name="Textplatzhalter 35"/>
          <p:cNvSpPr>
            <a:spLocks noGrp="1"/>
          </p:cNvSpPr>
          <p:nvPr>
            <p:ph type="body" sz="quarter" idx="16" hasCustomPrompt="1"/>
          </p:nvPr>
        </p:nvSpPr>
        <p:spPr>
          <a:xfrm>
            <a:off x="367456" y="4941168"/>
            <a:ext cx="8309000" cy="288032"/>
          </a:xfrm>
          <a:prstGeom prst="rect">
            <a:avLst/>
          </a:prstGeom>
        </p:spPr>
        <p:txBody>
          <a:bodyPr/>
          <a:lstStyle>
            <a:lvl1pPr marL="0" indent="0">
              <a:defRPr lang="en-US" sz="1500" b="1" kern="1200" cap="all" spc="0" baseline="0" noProof="0" dirty="0">
                <a:solidFill>
                  <a:srgbClr val="5F5F5F"/>
                </a:solidFill>
                <a:latin typeface="Trebuchet MS" pitchFamily="34" charset="0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n-US" noProof="0" dirty="0" smtClean="0"/>
              <a:t>Click to ADD subtitle</a:t>
            </a:r>
            <a:endParaRPr lang="en-US" noProof="0" dirty="0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66713" y="4460875"/>
            <a:ext cx="8309743" cy="480293"/>
          </a:xfrm>
          <a:prstGeom prst="rect">
            <a:avLst/>
          </a:prstGeom>
        </p:spPr>
        <p:txBody>
          <a:bodyPr/>
          <a:lstStyle>
            <a:lvl1pPr>
              <a:defRPr lang="de-DE" sz="2500" b="1" kern="1200" cap="all" spc="0" baseline="0" noProof="0" dirty="0">
                <a:solidFill>
                  <a:srgbClr val="852339"/>
                </a:solidFill>
                <a:latin typeface="Trebuchet MS" pitchFamily="34" charset="0"/>
                <a:ea typeface="+mn-ea"/>
                <a:cs typeface="Arial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ts val="0"/>
              </a:spcBef>
              <a:spcAft>
                <a:spcPts val="300"/>
              </a:spcAft>
              <a:buFontTx/>
              <a:buNone/>
            </a:pPr>
            <a:r>
              <a:rPr lang="en-US" noProof="0" dirty="0" smtClean="0"/>
              <a:t>Title</a:t>
            </a:r>
            <a:endParaRPr lang="en-US" noProof="0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7" hasCustomPrompt="1"/>
          </p:nvPr>
        </p:nvSpPr>
        <p:spPr>
          <a:xfrm>
            <a:off x="377825" y="5867400"/>
            <a:ext cx="1755775" cy="228600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 lvl="0"/>
            <a:r>
              <a:rPr lang="de-DE" dirty="0" smtClean="0"/>
              <a:t>Source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44115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(Bulle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platzhalter 35"/>
          <p:cNvSpPr>
            <a:spLocks noGrp="1"/>
          </p:cNvSpPr>
          <p:nvPr>
            <p:ph type="body" sz="quarter" idx="17" hasCustomPrompt="1"/>
          </p:nvPr>
        </p:nvSpPr>
        <p:spPr>
          <a:xfrm>
            <a:off x="370800" y="1052736"/>
            <a:ext cx="6508800" cy="288032"/>
          </a:xfrm>
          <a:prstGeom prst="rect">
            <a:avLst/>
          </a:prstGeom>
        </p:spPr>
        <p:txBody>
          <a:bodyPr/>
          <a:lstStyle>
            <a:lvl1pPr marL="0" indent="0">
              <a:defRPr lang="en-US" sz="1500" b="1" kern="1200" cap="all" spc="0" baseline="0" noProof="0" dirty="0">
                <a:solidFill>
                  <a:srgbClr val="5F5F5F"/>
                </a:solidFill>
                <a:latin typeface="Trebuchet MS" pitchFamily="34" charset="0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n-US" noProof="0" dirty="0" smtClean="0"/>
              <a:t>Click to edit subtitle</a:t>
            </a:r>
            <a:endParaRPr lang="en-US" noProof="0" dirty="0"/>
          </a:p>
        </p:txBody>
      </p:sp>
      <p:sp>
        <p:nvSpPr>
          <p:cNvPr id="6" name="Inhaltsplatzhalter 6"/>
          <p:cNvSpPr>
            <a:spLocks noGrp="1"/>
          </p:cNvSpPr>
          <p:nvPr>
            <p:ph sz="quarter" idx="13" hasCustomPrompt="1"/>
          </p:nvPr>
        </p:nvSpPr>
        <p:spPr>
          <a:xfrm>
            <a:off x="378000" y="1556792"/>
            <a:ext cx="4121992" cy="4319587"/>
          </a:xfrm>
          <a:prstGeom prst="rect">
            <a:avLst/>
          </a:prstGeom>
        </p:spPr>
        <p:txBody>
          <a:bodyPr tIns="36000" bIns="36000">
            <a:normAutofit/>
          </a:bodyPr>
          <a:lstStyle>
            <a:lvl1pPr marL="180000" indent="-180000">
              <a:spcBef>
                <a:spcPts val="600"/>
              </a:spcBef>
              <a:spcAft>
                <a:spcPts val="0"/>
              </a:spcAft>
              <a:buFont typeface="Wingdings" pitchFamily="2" charset="2"/>
              <a:buChar char="§"/>
              <a:defRPr lang="en-US" sz="2400" b="0" kern="1200" spc="0" baseline="0" noProof="0" dirty="0" smtClean="0">
                <a:solidFill>
                  <a:srgbClr val="5F5F5F"/>
                </a:solidFill>
                <a:latin typeface="Trebuchet MS" pitchFamily="34" charset="0"/>
                <a:ea typeface="+mn-ea"/>
                <a:cs typeface="Arial" pitchFamily="34" charset="0"/>
              </a:defRPr>
            </a:lvl1pPr>
            <a:lvl2pPr marL="360000" indent="-180000">
              <a:spcBef>
                <a:spcPts val="300"/>
              </a:spcBef>
              <a:buFont typeface="Wingdings" pitchFamily="2" charset="2"/>
              <a:buChar char="§"/>
              <a:defRPr sz="2200">
                <a:solidFill>
                  <a:srgbClr val="5F5F5F"/>
                </a:solidFill>
              </a:defRPr>
            </a:lvl2pPr>
            <a:lvl3pPr marL="540000" indent="-180000">
              <a:spcBef>
                <a:spcPts val="0"/>
              </a:spcBef>
              <a:buFont typeface="Wingdings" pitchFamily="2" charset="2"/>
              <a:buChar char="§"/>
              <a:defRPr>
                <a:solidFill>
                  <a:srgbClr val="5F5F5F"/>
                </a:solidFill>
              </a:defRPr>
            </a:lvl3pPr>
            <a:lvl4pPr marL="720000" indent="-180000">
              <a:spcBef>
                <a:spcPts val="0"/>
              </a:spcBef>
              <a:buFont typeface="Wingdings" pitchFamily="2" charset="2"/>
              <a:buChar char="§"/>
              <a:defRPr sz="1800">
                <a:solidFill>
                  <a:srgbClr val="5F5F5F"/>
                </a:solidFill>
              </a:defRPr>
            </a:lvl4pPr>
            <a:lvl5pPr marL="1828800" indent="0">
              <a:buNone/>
              <a:defRPr/>
            </a:lvl5pPr>
          </a:lstStyle>
          <a:p>
            <a:pPr lvl="0"/>
            <a:r>
              <a:rPr lang="en-US" noProof="0" dirty="0" smtClean="0"/>
              <a:t>Click to add text</a:t>
            </a:r>
          </a:p>
          <a:p>
            <a:pPr lvl="1"/>
            <a:r>
              <a:rPr lang="en-US" noProof="0" dirty="0" smtClean="0"/>
              <a:t>Click to add text</a:t>
            </a:r>
          </a:p>
          <a:p>
            <a:pPr lvl="2"/>
            <a:r>
              <a:rPr lang="en-US" noProof="0" dirty="0" smtClean="0"/>
              <a:t>Click to add text</a:t>
            </a:r>
          </a:p>
          <a:p>
            <a:pPr lvl="3"/>
            <a:r>
              <a:rPr lang="en-US" noProof="0" dirty="0" smtClean="0"/>
              <a:t>Click to add text</a:t>
            </a:r>
          </a:p>
        </p:txBody>
      </p:sp>
      <p:sp>
        <p:nvSpPr>
          <p:cNvPr id="7" name="Inhaltsplatzhalter 6"/>
          <p:cNvSpPr>
            <a:spLocks noGrp="1"/>
          </p:cNvSpPr>
          <p:nvPr>
            <p:ph sz="quarter" idx="18" hasCustomPrompt="1"/>
          </p:nvPr>
        </p:nvSpPr>
        <p:spPr>
          <a:xfrm>
            <a:off x="4626472" y="1556792"/>
            <a:ext cx="4121992" cy="4319587"/>
          </a:xfrm>
          <a:prstGeom prst="rect">
            <a:avLst/>
          </a:prstGeom>
        </p:spPr>
        <p:txBody>
          <a:bodyPr tIns="36000" bIns="36000">
            <a:normAutofit/>
          </a:bodyPr>
          <a:lstStyle>
            <a:lvl1pPr marL="183600" indent="-183600">
              <a:spcBef>
                <a:spcPts val="600"/>
              </a:spcBef>
              <a:spcAft>
                <a:spcPts val="0"/>
              </a:spcAft>
              <a:buFont typeface="Wingdings" pitchFamily="2" charset="2"/>
              <a:buChar char="§"/>
              <a:defRPr lang="en-US" sz="2400" b="0" kern="1200" spc="0" baseline="0" noProof="0" dirty="0" smtClean="0">
                <a:solidFill>
                  <a:srgbClr val="5F5F5F"/>
                </a:solidFill>
                <a:latin typeface="Trebuchet MS" pitchFamily="34" charset="0"/>
                <a:ea typeface="+mn-ea"/>
                <a:cs typeface="Arial" pitchFamily="34" charset="0"/>
              </a:defRPr>
            </a:lvl1pPr>
            <a:lvl2pPr marL="449263" indent="-182563">
              <a:spcBef>
                <a:spcPts val="300"/>
              </a:spcBef>
              <a:buFont typeface="Wingdings" pitchFamily="2" charset="2"/>
              <a:buChar char="§"/>
              <a:defRPr sz="2200">
                <a:solidFill>
                  <a:srgbClr val="5F5F5F"/>
                </a:solidFill>
              </a:defRPr>
            </a:lvl2pPr>
            <a:lvl3pPr marL="806450" indent="-182563">
              <a:spcBef>
                <a:spcPts val="300"/>
              </a:spcBef>
              <a:buFont typeface="Wingdings" pitchFamily="2" charset="2"/>
              <a:buChar char="§"/>
              <a:defRPr>
                <a:solidFill>
                  <a:srgbClr val="5F5F5F"/>
                </a:solidFill>
              </a:defRPr>
            </a:lvl3pPr>
            <a:lvl4pPr marL="1163638" indent="-174625">
              <a:buFont typeface="Wingdings" pitchFamily="2" charset="2"/>
              <a:buChar char="§"/>
              <a:defRPr sz="1800">
                <a:solidFill>
                  <a:srgbClr val="5F5F5F"/>
                </a:solidFill>
              </a:defRPr>
            </a:lvl4pPr>
            <a:lvl5pPr marL="1828800" indent="0">
              <a:buNone/>
              <a:defRPr/>
            </a:lvl5pPr>
          </a:lstStyle>
          <a:p>
            <a:pPr marL="180000" lvl="0" indent="-180000" algn="l" defTabSz="914400" rtl="0" eaLnBrk="1" latinLnBrk="0" hangingPunct="1">
              <a:spcBef>
                <a:spcPts val="600"/>
              </a:spcBef>
              <a:spcAft>
                <a:spcPts val="0"/>
              </a:spcAft>
              <a:buFont typeface="Wingdings" pitchFamily="2" charset="2"/>
              <a:buChar char="§"/>
            </a:pPr>
            <a:r>
              <a:rPr lang="en-US" noProof="0" dirty="0" smtClean="0"/>
              <a:t>Click to add text</a:t>
            </a:r>
          </a:p>
          <a:p>
            <a:pPr lvl="1"/>
            <a:r>
              <a:rPr lang="en-US" noProof="0" dirty="0" smtClean="0"/>
              <a:t>Click to add text</a:t>
            </a:r>
          </a:p>
          <a:p>
            <a:pPr lvl="2"/>
            <a:r>
              <a:rPr lang="en-US" noProof="0" dirty="0" smtClean="0"/>
              <a:t>Click to add text</a:t>
            </a:r>
          </a:p>
          <a:p>
            <a:pPr lvl="3"/>
            <a:r>
              <a:rPr lang="en-US" noProof="0" dirty="0" smtClean="0"/>
              <a:t>Click to add text</a:t>
            </a:r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71722" y="573881"/>
            <a:ext cx="6504533" cy="481336"/>
          </a:xfrm>
          <a:prstGeom prst="rect">
            <a:avLst/>
          </a:prstGeom>
        </p:spPr>
        <p:txBody>
          <a:bodyPr/>
          <a:lstStyle>
            <a:lvl1pPr>
              <a:defRPr lang="de-DE" sz="2500" b="1" kern="1200" cap="all" spc="0" baseline="0" noProof="0" smtClean="0">
                <a:solidFill>
                  <a:srgbClr val="852339"/>
                </a:solidFill>
                <a:latin typeface="Trebuchet MS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noProof="0" dirty="0" smtClean="0"/>
              <a:t>Title</a:t>
            </a:r>
            <a:endParaRPr lang="en-US" noProof="0" dirty="0"/>
          </a:p>
        </p:txBody>
      </p:sp>
      <p:sp>
        <p:nvSpPr>
          <p:cNvPr id="9" name="Textplatzhalter 4"/>
          <p:cNvSpPr>
            <a:spLocks noGrp="1"/>
          </p:cNvSpPr>
          <p:nvPr>
            <p:ph type="body" sz="quarter" idx="19" hasCustomPrompt="1"/>
          </p:nvPr>
        </p:nvSpPr>
        <p:spPr>
          <a:xfrm>
            <a:off x="377825" y="5867400"/>
            <a:ext cx="1755775" cy="228600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 lvl="0"/>
            <a:r>
              <a:rPr lang="de-DE" dirty="0" smtClean="0"/>
              <a:t>Source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(No Bulle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6"/>
          <p:cNvSpPr>
            <a:spLocks noGrp="1"/>
          </p:cNvSpPr>
          <p:nvPr>
            <p:ph sz="quarter" idx="14" hasCustomPrompt="1"/>
          </p:nvPr>
        </p:nvSpPr>
        <p:spPr>
          <a:xfrm>
            <a:off x="378001" y="1556792"/>
            <a:ext cx="4121991" cy="43195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 typeface="Wingdings" pitchFamily="2" charset="2"/>
              <a:buNone/>
              <a:defRPr lang="en-US" sz="2400" b="0" kern="1200" spc="0" baseline="0" noProof="0" dirty="0" smtClean="0">
                <a:solidFill>
                  <a:srgbClr val="5F5F5F"/>
                </a:solidFill>
                <a:latin typeface="Trebuchet MS" pitchFamily="34" charset="0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n-US" noProof="0" dirty="0" smtClean="0"/>
              <a:t>Click to add text</a:t>
            </a:r>
          </a:p>
        </p:txBody>
      </p:sp>
      <p:sp>
        <p:nvSpPr>
          <p:cNvPr id="8" name="Inhaltsplatzhalter 6"/>
          <p:cNvSpPr>
            <a:spLocks noGrp="1"/>
          </p:cNvSpPr>
          <p:nvPr>
            <p:ph sz="quarter" idx="15" hasCustomPrompt="1"/>
          </p:nvPr>
        </p:nvSpPr>
        <p:spPr>
          <a:xfrm>
            <a:off x="4626473" y="1556792"/>
            <a:ext cx="4121991" cy="43195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 typeface="Wingdings" pitchFamily="2" charset="2"/>
              <a:buNone/>
              <a:defRPr lang="en-US" sz="2400" b="0" kern="1200" spc="0" baseline="0" noProof="0" dirty="0" smtClean="0">
                <a:solidFill>
                  <a:srgbClr val="5F5F5F"/>
                </a:solidFill>
                <a:latin typeface="Trebuchet MS" pitchFamily="34" charset="0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n-US" noProof="0" dirty="0" smtClean="0"/>
              <a:t>Click to add text</a:t>
            </a:r>
          </a:p>
        </p:txBody>
      </p:sp>
      <p:sp>
        <p:nvSpPr>
          <p:cNvPr id="13" name="Textplatzhalter 35"/>
          <p:cNvSpPr>
            <a:spLocks noGrp="1"/>
          </p:cNvSpPr>
          <p:nvPr>
            <p:ph type="body" sz="quarter" idx="17" hasCustomPrompt="1"/>
          </p:nvPr>
        </p:nvSpPr>
        <p:spPr>
          <a:xfrm>
            <a:off x="370800" y="1052736"/>
            <a:ext cx="6508800" cy="288032"/>
          </a:xfrm>
          <a:prstGeom prst="rect">
            <a:avLst/>
          </a:prstGeom>
        </p:spPr>
        <p:txBody>
          <a:bodyPr/>
          <a:lstStyle>
            <a:lvl1pPr marL="0" indent="0">
              <a:defRPr lang="en-US" sz="1500" b="1" kern="1200" cap="all" spc="0" baseline="0" noProof="0" dirty="0">
                <a:solidFill>
                  <a:srgbClr val="5F5F5F"/>
                </a:solidFill>
                <a:latin typeface="Trebuchet MS" pitchFamily="34" charset="0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n-US" noProof="0" dirty="0" smtClean="0"/>
              <a:t>Click to edit subtitle</a:t>
            </a:r>
            <a:endParaRPr lang="en-US" noProof="0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71722" y="573881"/>
            <a:ext cx="6504533" cy="481336"/>
          </a:xfrm>
          <a:prstGeom prst="rect">
            <a:avLst/>
          </a:prstGeom>
        </p:spPr>
        <p:txBody>
          <a:bodyPr/>
          <a:lstStyle>
            <a:lvl1pPr>
              <a:defRPr lang="de-DE" sz="2500" b="1" kern="1200" cap="all" spc="0" baseline="0" noProof="0" smtClean="0">
                <a:solidFill>
                  <a:srgbClr val="852339"/>
                </a:solidFill>
                <a:latin typeface="Trebuchet MS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noProof="0" dirty="0" smtClean="0"/>
              <a:t>Title</a:t>
            </a:r>
            <a:endParaRPr lang="en-US" noProof="0" dirty="0"/>
          </a:p>
        </p:txBody>
      </p:sp>
      <p:sp>
        <p:nvSpPr>
          <p:cNvPr id="9" name="Textplatzhalter 4"/>
          <p:cNvSpPr>
            <a:spLocks noGrp="1"/>
          </p:cNvSpPr>
          <p:nvPr>
            <p:ph type="body" sz="quarter" idx="18" hasCustomPrompt="1"/>
          </p:nvPr>
        </p:nvSpPr>
        <p:spPr>
          <a:xfrm>
            <a:off x="377825" y="5867400"/>
            <a:ext cx="1755775" cy="228600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 lvl="0"/>
            <a:r>
              <a:rPr lang="de-DE" dirty="0" smtClean="0"/>
              <a:t>Source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(Left) + Text (Bulle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ildplatzhalter 6"/>
          <p:cNvSpPr>
            <a:spLocks noGrp="1"/>
          </p:cNvSpPr>
          <p:nvPr>
            <p:ph type="pic" sz="quarter" idx="13" hasCustomPrompt="1"/>
          </p:nvPr>
        </p:nvSpPr>
        <p:spPr>
          <a:xfrm>
            <a:off x="468313" y="476250"/>
            <a:ext cx="3959225" cy="5400675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en-US" noProof="0" dirty="0" smtClean="0"/>
              <a:t>Add picture by clicking symbol</a:t>
            </a:r>
            <a:endParaRPr lang="en-US" noProof="0" dirty="0"/>
          </a:p>
        </p:txBody>
      </p:sp>
      <p:sp>
        <p:nvSpPr>
          <p:cNvPr id="10" name="Textplatzhalter 35"/>
          <p:cNvSpPr>
            <a:spLocks noGrp="1"/>
          </p:cNvSpPr>
          <p:nvPr>
            <p:ph type="body" sz="quarter" idx="16" hasCustomPrompt="1"/>
          </p:nvPr>
        </p:nvSpPr>
        <p:spPr>
          <a:xfrm>
            <a:off x="4644008" y="1963584"/>
            <a:ext cx="4141792" cy="288032"/>
          </a:xfrm>
          <a:prstGeom prst="rect">
            <a:avLst/>
          </a:prstGeom>
        </p:spPr>
        <p:txBody>
          <a:bodyPr/>
          <a:lstStyle>
            <a:lvl1pPr marL="0" indent="0">
              <a:defRPr lang="en-US" sz="1500" b="1" kern="1200" cap="all" spc="0" baseline="0" noProof="0" dirty="0">
                <a:solidFill>
                  <a:srgbClr val="5F5F5F"/>
                </a:solidFill>
                <a:latin typeface="Trebuchet MS" pitchFamily="34" charset="0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n-US" noProof="0" dirty="0" smtClean="0"/>
              <a:t>Click to edit subtitle</a:t>
            </a:r>
            <a:endParaRPr lang="en-US" noProof="0" dirty="0"/>
          </a:p>
        </p:txBody>
      </p:sp>
      <p:sp>
        <p:nvSpPr>
          <p:cNvPr id="8" name="Inhaltsplatzhalter 6"/>
          <p:cNvSpPr>
            <a:spLocks noGrp="1"/>
          </p:cNvSpPr>
          <p:nvPr>
            <p:ph sz="quarter" idx="18" hasCustomPrompt="1"/>
          </p:nvPr>
        </p:nvSpPr>
        <p:spPr>
          <a:xfrm>
            <a:off x="4644008" y="2348880"/>
            <a:ext cx="4121992" cy="3527499"/>
          </a:xfrm>
          <a:prstGeom prst="rect">
            <a:avLst/>
          </a:prstGeom>
        </p:spPr>
        <p:txBody>
          <a:bodyPr tIns="36000" bIns="36000">
            <a:normAutofit/>
          </a:bodyPr>
          <a:lstStyle>
            <a:lvl1pPr marL="180000" indent="-180000" algn="l" defTabSz="914400" rtl="0" eaLnBrk="1" latinLnBrk="0" hangingPunct="1">
              <a:spcBef>
                <a:spcPts val="600"/>
              </a:spcBef>
              <a:spcAft>
                <a:spcPts val="0"/>
              </a:spcAft>
              <a:buFont typeface="Wingdings" pitchFamily="2" charset="2"/>
              <a:buChar char="§"/>
              <a:defRPr lang="en-US" sz="2400" b="0" kern="1200" spc="0" baseline="0" noProof="0" dirty="0" smtClean="0">
                <a:solidFill>
                  <a:srgbClr val="5F5F5F"/>
                </a:solidFill>
                <a:latin typeface="Trebuchet MS" pitchFamily="34" charset="0"/>
                <a:ea typeface="+mn-ea"/>
                <a:cs typeface="Arial" pitchFamily="34" charset="0"/>
              </a:defRPr>
            </a:lvl1pPr>
            <a:lvl2pPr marL="360000" indent="-180000">
              <a:spcBef>
                <a:spcPts val="300"/>
              </a:spcBef>
              <a:buFont typeface="Wingdings" pitchFamily="2" charset="2"/>
              <a:buChar char="§"/>
              <a:defRPr sz="2200">
                <a:solidFill>
                  <a:srgbClr val="5F5F5F"/>
                </a:solidFill>
              </a:defRPr>
            </a:lvl2pPr>
            <a:lvl3pPr marL="540000" indent="-180000">
              <a:spcBef>
                <a:spcPts val="0"/>
              </a:spcBef>
              <a:buFont typeface="Wingdings" pitchFamily="2" charset="2"/>
              <a:buChar char="§"/>
              <a:defRPr>
                <a:solidFill>
                  <a:srgbClr val="5F5F5F"/>
                </a:solidFill>
              </a:defRPr>
            </a:lvl3pPr>
            <a:lvl4pPr marL="720000" indent="-180000">
              <a:spcBef>
                <a:spcPts val="0"/>
              </a:spcBef>
              <a:buFont typeface="Wingdings" panose="05000000000000000000" pitchFamily="2" charset="2"/>
              <a:buChar char="§"/>
              <a:defRPr sz="1800">
                <a:solidFill>
                  <a:srgbClr val="5F5F5F"/>
                </a:solidFill>
              </a:defRPr>
            </a:lvl4pPr>
            <a:lvl5pPr marL="1828800" indent="0">
              <a:buNone/>
              <a:defRPr/>
            </a:lvl5pPr>
          </a:lstStyle>
          <a:p>
            <a:pPr marL="180000" lvl="0" indent="-180000" algn="l" defTabSz="914400" rtl="0" eaLnBrk="1" latinLnBrk="0" hangingPunct="1">
              <a:spcBef>
                <a:spcPts val="600"/>
              </a:spcBef>
              <a:spcAft>
                <a:spcPts val="0"/>
              </a:spcAft>
              <a:buFont typeface="Wingdings" pitchFamily="2" charset="2"/>
              <a:buChar char="§"/>
            </a:pPr>
            <a:r>
              <a:rPr lang="en-US" noProof="0" dirty="0" smtClean="0"/>
              <a:t>Click to add text</a:t>
            </a:r>
          </a:p>
          <a:p>
            <a:pPr lvl="1"/>
            <a:r>
              <a:rPr lang="en-US" noProof="0" dirty="0" smtClean="0"/>
              <a:t>Click to add text</a:t>
            </a:r>
          </a:p>
          <a:p>
            <a:pPr lvl="2"/>
            <a:r>
              <a:rPr lang="en-US" noProof="0" dirty="0" smtClean="0"/>
              <a:t>Click to add text</a:t>
            </a:r>
          </a:p>
          <a:p>
            <a:pPr lvl="3"/>
            <a:r>
              <a:rPr lang="en-US" noProof="0" dirty="0" smtClean="0"/>
              <a:t>Click to add text</a:t>
            </a:r>
          </a:p>
        </p:txBody>
      </p:sp>
      <p:sp>
        <p:nvSpPr>
          <p:cNvPr id="6" name="Titel 1"/>
          <p:cNvSpPr>
            <a:spLocks noGrp="1"/>
          </p:cNvSpPr>
          <p:nvPr>
            <p:ph type="title" hasCustomPrompt="1"/>
          </p:nvPr>
        </p:nvSpPr>
        <p:spPr>
          <a:xfrm>
            <a:off x="4644007" y="1484783"/>
            <a:ext cx="4142805" cy="479747"/>
          </a:xfrm>
          <a:prstGeom prst="rect">
            <a:avLst/>
          </a:prstGeom>
        </p:spPr>
        <p:txBody>
          <a:bodyPr/>
          <a:lstStyle>
            <a:lvl1pPr>
              <a:defRPr lang="de-DE" sz="2500" b="1" kern="1200" cap="all" spc="0" baseline="0" noProof="0" smtClean="0">
                <a:solidFill>
                  <a:srgbClr val="852339"/>
                </a:solidFill>
                <a:latin typeface="Trebuchet MS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noProof="0" dirty="0" smtClean="0"/>
              <a:t>Title</a:t>
            </a:r>
            <a:endParaRPr lang="en-US" noProof="0" dirty="0"/>
          </a:p>
        </p:txBody>
      </p:sp>
      <p:sp>
        <p:nvSpPr>
          <p:cNvPr id="9" name="Textplatzhalter 4"/>
          <p:cNvSpPr>
            <a:spLocks noGrp="1"/>
          </p:cNvSpPr>
          <p:nvPr>
            <p:ph type="body" sz="quarter" idx="17" hasCustomPrompt="1"/>
          </p:nvPr>
        </p:nvSpPr>
        <p:spPr>
          <a:xfrm>
            <a:off x="377825" y="5867400"/>
            <a:ext cx="1755775" cy="228600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 lvl="0"/>
            <a:r>
              <a:rPr lang="de-DE" dirty="0" smtClean="0"/>
              <a:t>Source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image" Target="../media/image3.jpe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5" Type="http://schemas.openxmlformats.org/officeDocument/2006/relationships/vmlDrawing" Target="../drawings/vmlDrawing1.vml"/><Relationship Id="rId16" Type="http://schemas.openxmlformats.org/officeDocument/2006/relationships/tags" Target="../tags/tag2.xml"/><Relationship Id="rId17" Type="http://schemas.openxmlformats.org/officeDocument/2006/relationships/oleObject" Target="../embeddings/oleObject1.bin"/><Relationship Id="rId18" Type="http://schemas.openxmlformats.org/officeDocument/2006/relationships/image" Target="../media/image1.emf"/><Relationship Id="rId19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 userDrawn="1">
            <p:custDataLst>
              <p:tags r:id="rId16"/>
            </p:custDataLst>
            <p:extLst>
              <p:ext uri="{D42A27DB-BD31-4B8C-83A1-F6EECF244321}">
                <p14:modId xmlns:p14="http://schemas.microsoft.com/office/powerpoint/2010/main" val="1080038916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9" name="think-cell Folie" r:id="rId17" imgW="344" imgH="341" progId="TCLayout.ActiveDocument.1">
                  <p:embed/>
                </p:oleObj>
              </mc:Choice>
              <mc:Fallback>
                <p:oleObj name="think-cell Folie" r:id="rId17" imgW="344" imgH="341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hteck 10"/>
          <p:cNvSpPr/>
          <p:nvPr userDrawn="1"/>
        </p:nvSpPr>
        <p:spPr>
          <a:xfrm>
            <a:off x="0" y="6084095"/>
            <a:ext cx="8793956" cy="466724"/>
          </a:xfrm>
          <a:prstGeom prst="rect">
            <a:avLst/>
          </a:prstGeom>
          <a:solidFill>
            <a:srgbClr val="8523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Textfeld 11"/>
          <p:cNvSpPr txBox="1"/>
          <p:nvPr/>
        </p:nvSpPr>
        <p:spPr>
          <a:xfrm>
            <a:off x="378692" y="6101922"/>
            <a:ext cx="4121300" cy="469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300"/>
              </a:spcAft>
            </a:pPr>
            <a:r>
              <a:rPr lang="en-US" sz="1100" b="0" cap="none" baseline="0" noProof="0" dirty="0" smtClean="0">
                <a:solidFill>
                  <a:schemeClr val="bg1"/>
                </a:solidFill>
                <a:latin typeface="Trebuchet MS" pitchFamily="34" charset="0"/>
              </a:rPr>
              <a:t>Intermediate Presentation AMLR</a:t>
            </a:r>
          </a:p>
          <a:p>
            <a:pPr>
              <a:spcAft>
                <a:spcPts val="300"/>
              </a:spcAft>
            </a:pPr>
            <a:r>
              <a:rPr lang="de-DE" sz="1100" b="0" cap="none" baseline="0" noProof="0" dirty="0" smtClean="0">
                <a:solidFill>
                  <a:schemeClr val="bg1"/>
                </a:solidFill>
                <a:latin typeface="Trebuchet MS" pitchFamily="34" charset="0"/>
              </a:rPr>
              <a:t>Marcus Cramer</a:t>
            </a:r>
            <a:endParaRPr lang="en-US" sz="1100" b="0" cap="none" baseline="0" noProof="0" dirty="0">
              <a:solidFill>
                <a:schemeClr val="bg1"/>
              </a:solidFill>
              <a:latin typeface="Trebuchet MS" pitchFamily="34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7524328" y="6101922"/>
            <a:ext cx="122413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300"/>
              </a:spcAft>
            </a:pPr>
            <a:fld id="{A9063EE5-D4E8-4F75-A77C-D3AC67F05250}" type="slidenum">
              <a:rPr lang="de-DE" sz="1100" b="0" cap="none" baseline="0" smtClean="0">
                <a:solidFill>
                  <a:schemeClr val="bg1"/>
                </a:solidFill>
                <a:latin typeface="Trebuchet MS" pitchFamily="34" charset="0"/>
              </a:rPr>
              <a:pPr algn="r">
                <a:spcAft>
                  <a:spcPts val="300"/>
                </a:spcAft>
              </a:pPr>
              <a:t>‹#›</a:t>
            </a:fld>
            <a:r>
              <a:rPr lang="de-DE" sz="1100" b="0" cap="none" baseline="0" dirty="0" smtClean="0">
                <a:solidFill>
                  <a:schemeClr val="bg1"/>
                </a:solidFill>
                <a:latin typeface="Trebuchet MS" pitchFamily="34" charset="0"/>
              </a:rPr>
              <a:t/>
            </a:r>
            <a:br>
              <a:rPr lang="de-DE" sz="1100" b="0" cap="none" baseline="0" dirty="0" smtClean="0">
                <a:solidFill>
                  <a:schemeClr val="bg1"/>
                </a:solidFill>
                <a:latin typeface="Trebuchet MS" pitchFamily="34" charset="0"/>
              </a:rPr>
            </a:br>
            <a:r>
              <a:rPr lang="de-DE" sz="1100" b="0" cap="none" baseline="0" dirty="0" smtClean="0">
                <a:solidFill>
                  <a:schemeClr val="bg1"/>
                </a:solidFill>
                <a:latin typeface="Trebuchet MS" pitchFamily="34" charset="0"/>
              </a:rPr>
              <a:t>2016-10-26</a:t>
            </a:r>
          </a:p>
        </p:txBody>
      </p:sp>
      <p:pic>
        <p:nvPicPr>
          <p:cNvPr id="16" name="Picture 2" descr="\\wi1.uni-muenster.de\dfs\institut\ERCIS\10 Corporate Identity\10 Corporate Design &amp; Communication\10 Logos &amp; Grafiken &amp; Bilder\10 ERCIS-Logo\ERCIS_logo.png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5448" y="440382"/>
            <a:ext cx="1574224" cy="95026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1" r:id="rId3"/>
    <p:sldLayoutId id="2147483664" r:id="rId4"/>
    <p:sldLayoutId id="2147483663" r:id="rId5"/>
    <p:sldLayoutId id="2147483662" r:id="rId6"/>
    <p:sldLayoutId id="2147483658" r:id="rId7"/>
    <p:sldLayoutId id="2147483653" r:id="rId8"/>
    <p:sldLayoutId id="2147483652" r:id="rId9"/>
    <p:sldLayoutId id="2147483657" r:id="rId10"/>
    <p:sldLayoutId id="2147483659" r:id="rId11"/>
    <p:sldLayoutId id="2147483654" r:id="rId12"/>
    <p:sldLayoutId id="2147483660" r:id="rId13"/>
  </p:sldLayoutIdLst>
  <p:timing>
    <p:tnLst>
      <p:par>
        <p:cTn id="1" dur="indefinite" restart="never" nodeType="tmRoot"/>
      </p:par>
    </p:tnLst>
  </p:timing>
  <p:hf sldNum="0" hdr="0" dt="0"/>
  <p:txStyles>
    <p:titleStyle>
      <a:lvl1pPr algn="l" defTabSz="914400" rtl="0" eaLnBrk="1" latinLnBrk="0" hangingPunct="1">
        <a:spcBef>
          <a:spcPct val="0"/>
        </a:spcBef>
        <a:buNone/>
        <a:defRPr sz="2800" b="1" kern="1200" cap="all" baseline="0">
          <a:solidFill>
            <a:srgbClr val="852339"/>
          </a:solidFill>
          <a:latin typeface="Trebuchet MS" pitchFamily="34" charset="0"/>
          <a:ea typeface="+mj-ea"/>
          <a:cs typeface="Arial" pitchFamily="34" charset="0"/>
        </a:defRPr>
      </a:lvl1pPr>
    </p:titleStyle>
    <p:bodyStyle>
      <a:lvl1pPr marL="182563" indent="-182563" algn="l" defTabSz="914400" rtl="0" eaLnBrk="1" latinLnBrk="0" hangingPunct="1">
        <a:spcBef>
          <a:spcPts val="0"/>
        </a:spcBef>
        <a:spcAft>
          <a:spcPts val="300"/>
        </a:spcAft>
        <a:buFontTx/>
        <a:buNone/>
        <a:defRPr sz="1300" b="0" kern="1200" spc="0" baseline="0">
          <a:solidFill>
            <a:srgbClr val="5F5F5F"/>
          </a:solidFill>
          <a:latin typeface="Trebuchet MS" pitchFamily="34" charset="0"/>
          <a:ea typeface="+mn-ea"/>
          <a:cs typeface="Arial" pitchFamily="34" charset="0"/>
        </a:defRPr>
      </a:lvl1pPr>
      <a:lvl2pPr marL="449263" indent="-182563" algn="l" defTabSz="914400" rtl="0" eaLnBrk="1" latinLnBrk="0" hangingPunct="1">
        <a:spcBef>
          <a:spcPct val="20000"/>
        </a:spcBef>
        <a:buFontTx/>
        <a:buBlip>
          <a:blip r:embed="rId20"/>
        </a:buBlip>
        <a:defRPr sz="20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806450" indent="-182563" algn="l" defTabSz="914400" rtl="0" eaLnBrk="1" latinLnBrk="0" hangingPunct="1">
        <a:spcBef>
          <a:spcPct val="20000"/>
        </a:spcBef>
        <a:buFontTx/>
        <a:buBlip>
          <a:blip r:embed="rId20"/>
        </a:buBlip>
        <a:defRPr sz="2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163638" indent="-174625" algn="l" defTabSz="914400" rtl="0" eaLnBrk="1" latinLnBrk="0" hangingPunct="1">
        <a:spcBef>
          <a:spcPct val="20000"/>
        </a:spcBef>
        <a:buFontTx/>
        <a:buBlip>
          <a:blip r:embed="rId20"/>
        </a:buBlip>
        <a:defRPr sz="20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Tx/>
        <a:buBlip>
          <a:blip r:embed="rId20"/>
        </a:buBlip>
        <a:defRPr sz="22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3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200.png"/><Relationship Id="rId6" Type="http://schemas.openxmlformats.org/officeDocument/2006/relationships/image" Target="../media/image210.png"/><Relationship Id="rId7" Type="http://schemas.openxmlformats.org/officeDocument/2006/relationships/image" Target="../media/image2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5" Type="http://schemas.openxmlformats.org/officeDocument/2006/relationships/image" Target="../media/image26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3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14.png"/><Relationship Id="rId5" Type="http://schemas.openxmlformats.org/officeDocument/2006/relationships/image" Target="../media/image30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Relationship Id="rId3" Type="http://schemas.openxmlformats.org/officeDocument/2006/relationships/image" Target="../media/image28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3" Type="http://schemas.openxmlformats.org/officeDocument/2006/relationships/image" Target="../media/image45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Relationship Id="rId3" Type="http://schemas.openxmlformats.org/officeDocument/2006/relationships/image" Target="../media/image39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Relationship Id="rId3" Type="http://schemas.openxmlformats.org/officeDocument/2006/relationships/image" Target="../media/image4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gif"/><Relationship Id="rId3" Type="http://schemas.openxmlformats.org/officeDocument/2006/relationships/image" Target="../media/image14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Relationship Id="rId3" Type="http://schemas.openxmlformats.org/officeDocument/2006/relationships/image" Target="../media/image5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4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4" Type="http://schemas.openxmlformats.org/officeDocument/2006/relationships/image" Target="../media/image56.png"/><Relationship Id="rId5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4" Type="http://schemas.openxmlformats.org/officeDocument/2006/relationships/image" Target="../media/image56.png"/><Relationship Id="rId5" Type="http://schemas.openxmlformats.org/officeDocument/2006/relationships/image" Target="../media/image58.png"/><Relationship Id="rId6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4" Type="http://schemas.openxmlformats.org/officeDocument/2006/relationships/image" Target="../media/image56.png"/><Relationship Id="rId5" Type="http://schemas.openxmlformats.org/officeDocument/2006/relationships/image" Target="../media/image58.png"/><Relationship Id="rId6" Type="http://schemas.openxmlformats.org/officeDocument/2006/relationships/image" Target="../media/image60.png"/><Relationship Id="rId7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4" Type="http://schemas.openxmlformats.org/officeDocument/2006/relationships/image" Target="../media/image64.png"/><Relationship Id="rId5" Type="http://schemas.openxmlformats.org/officeDocument/2006/relationships/image" Target="../media/image65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4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4" Type="http://schemas.openxmlformats.org/officeDocument/2006/relationships/image" Target="../media/image64.png"/><Relationship Id="rId5" Type="http://schemas.openxmlformats.org/officeDocument/2006/relationships/image" Target="../media/image70.png"/><Relationship Id="rId6" Type="http://schemas.openxmlformats.org/officeDocument/2006/relationships/image" Target="../media/image71.png"/><Relationship Id="rId7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i.fc.ul.pt/~jpn/r/fourier/fourier.html" TargetMode="External"/><Relationship Id="rId4" Type="http://schemas.openxmlformats.org/officeDocument/2006/relationships/hyperlink" Target="http://www.abstractnew.com/2014/04/the-fast-fourier-transform-fft-without.html" TargetMode="External"/><Relationship Id="rId5" Type="http://schemas.openxmlformats.org/officeDocument/2006/relationships/hyperlink" Target="http://www.diracdelta.co.uk/science/source/e/q/equal%20loudness%20contour/source.html#.WADCgpN940p" TargetMode="External"/><Relationship Id="rId6" Type="http://schemas.openxmlformats.org/officeDocument/2006/relationships/hyperlink" Target="https://developer.spotify.com/web-api/get-audio-features/" TargetMode="External"/><Relationship Id="rId7" Type="http://schemas.openxmlformats.org/officeDocument/2006/relationships/hyperlink" Target="https://www.dsprelated.com/showcode/174.php" TargetMode="External"/><Relationship Id="rId8" Type="http://schemas.openxmlformats.org/officeDocument/2006/relationships/hyperlink" Target="http://nlp.stanford.edu/sentiment/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cmc.music.columbia.edu/musicandcomputers/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research.googleblog.com/2015/08/the-neural-networks-behind-google-voice.html" TargetMode="External"/><Relationship Id="rId3" Type="http://schemas.openxmlformats.org/officeDocument/2006/relationships/hyperlink" Target="http://signalprocessingsociety.org/uploads/special_issues_deadlines/MusicSP.pdf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DE" dirty="0" smtClean="0"/>
              <a:t>Intermediate </a:t>
            </a:r>
            <a:r>
              <a:rPr lang="de-DE" dirty="0" err="1" smtClean="0"/>
              <a:t>seminar</a:t>
            </a:r>
            <a:r>
              <a:rPr lang="de-DE" dirty="0" smtClean="0"/>
              <a:t> </a:t>
            </a:r>
            <a:r>
              <a:rPr lang="de-DE" dirty="0" err="1" smtClean="0"/>
              <a:t>presentation</a:t>
            </a:r>
            <a:r>
              <a:rPr lang="de-DE" dirty="0" smtClean="0"/>
              <a:t> (AML-R)</a:t>
            </a:r>
          </a:p>
          <a:p>
            <a:endParaRPr lang="de-DE" dirty="0"/>
          </a:p>
          <a:p>
            <a:r>
              <a:rPr lang="de-DE" dirty="0" smtClean="0"/>
              <a:t>Marcus Cramer</a:t>
            </a:r>
            <a:endParaRPr lang="en-US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467544" y="1484784"/>
            <a:ext cx="7380820" cy="864096"/>
          </a:xfrm>
        </p:spPr>
        <p:txBody>
          <a:bodyPr/>
          <a:lstStyle/>
          <a:p>
            <a:r>
              <a:rPr lang="de-DE" dirty="0" smtClean="0"/>
              <a:t>Feature </a:t>
            </a:r>
            <a:r>
              <a:rPr lang="de-DE" dirty="0" err="1" smtClean="0"/>
              <a:t>extraction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audio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15768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13"/>
    </mc:Choice>
    <mc:Fallback xmlns="">
      <p:transition xmlns:p14="http://schemas.microsoft.com/office/powerpoint/2010/main" spd="slow" advTm="4413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tle 3"/>
          <p:cNvSpPr>
            <a:spLocks noGrp="1"/>
          </p:cNvSpPr>
          <p:nvPr>
            <p:ph type="title"/>
          </p:nvPr>
        </p:nvSpPr>
        <p:spPr>
          <a:xfrm>
            <a:off x="371722" y="224644"/>
            <a:ext cx="6504533" cy="481336"/>
          </a:xfrm>
        </p:spPr>
        <p:txBody>
          <a:bodyPr/>
          <a:lstStyle/>
          <a:p>
            <a:r>
              <a:rPr lang="en-US" dirty="0" smtClean="0"/>
              <a:t>Number of unique values for strings differs greatly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358775" y="1393031"/>
            <a:ext cx="3889189" cy="307777"/>
            <a:chOff x="358775" y="1609055"/>
            <a:chExt cx="3889189" cy="307777"/>
          </a:xfrm>
        </p:grpSpPr>
        <p:cxnSp>
          <p:nvCxnSpPr>
            <p:cNvPr id="9" name="Straight Connector 8"/>
            <p:cNvCxnSpPr/>
            <p:nvPr/>
          </p:nvCxnSpPr>
          <p:spPr>
            <a:xfrm>
              <a:off x="358775" y="1916832"/>
              <a:ext cx="388918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58775" y="1609055"/>
              <a:ext cx="388918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/>
                <a:t>Number of unique values per attribute</a:t>
              </a:r>
              <a:endParaRPr lang="en-US" sz="1400" b="1" dirty="0"/>
            </a:p>
          </p:txBody>
        </p:sp>
      </p:grpSp>
      <p:sp>
        <p:nvSpPr>
          <p:cNvPr id="11" name="Rectangle 10"/>
          <p:cNvSpPr/>
          <p:nvPr/>
        </p:nvSpPr>
        <p:spPr>
          <a:xfrm>
            <a:off x="358775" y="5292000"/>
            <a:ext cx="8426449" cy="51348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uppieren 6"/>
          <p:cNvGrpSpPr/>
          <p:nvPr/>
        </p:nvGrpSpPr>
        <p:grpSpPr>
          <a:xfrm>
            <a:off x="359532" y="5301208"/>
            <a:ext cx="495093" cy="495148"/>
            <a:chOff x="4791456" y="4160520"/>
            <a:chExt cx="658368" cy="658441"/>
          </a:xfrm>
        </p:grpSpPr>
        <p:sp>
          <p:nvSpPr>
            <p:cNvPr id="13" name="Oval 37"/>
            <p:cNvSpPr>
              <a:spLocks noChangeAspect="1"/>
            </p:cNvSpPr>
            <p:nvPr/>
          </p:nvSpPr>
          <p:spPr>
            <a:xfrm>
              <a:off x="4791456" y="4160520"/>
              <a:ext cx="658368" cy="658441"/>
            </a:xfrm>
            <a:prstGeom prst="ellipse">
              <a:avLst/>
            </a:prstGeom>
            <a:solidFill>
              <a:srgbClr val="85233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Grafik 8"/>
            <p:cNvPicPr>
              <a:picLocks noChangeAspect="1"/>
            </p:cNvPicPr>
            <p:nvPr/>
          </p:nvPicPr>
          <p:blipFill>
            <a:blip r:embed="rId2">
              <a:lum bright="45000"/>
            </a:blip>
            <a:stretch>
              <a:fillRect/>
            </a:stretch>
          </p:blipFill>
          <p:spPr>
            <a:xfrm>
              <a:off x="4864608" y="4232582"/>
              <a:ext cx="510438" cy="514315"/>
            </a:xfrm>
            <a:prstGeom prst="rect">
              <a:avLst/>
            </a:prstGeom>
          </p:spPr>
        </p:pic>
      </p:grpSp>
      <p:sp>
        <p:nvSpPr>
          <p:cNvPr id="15" name="TextBox 14"/>
          <p:cNvSpPr txBox="1"/>
          <p:nvPr/>
        </p:nvSpPr>
        <p:spPr>
          <a:xfrm>
            <a:off x="935596" y="5292000"/>
            <a:ext cx="78496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err="1" smtClean="0"/>
              <a:t>We</a:t>
            </a:r>
            <a:r>
              <a:rPr lang="de-DE" sz="1400" dirty="0" smtClean="0"/>
              <a:t> </a:t>
            </a:r>
            <a:r>
              <a:rPr lang="de-DE" sz="1400" dirty="0" err="1" smtClean="0"/>
              <a:t>identified</a:t>
            </a:r>
            <a:r>
              <a:rPr lang="de-DE" sz="1400" dirty="0" smtClean="0"/>
              <a:t> </a:t>
            </a:r>
            <a:r>
              <a:rPr lang="de-DE" sz="1400" dirty="0" smtClean="0"/>
              <a:t>348 </a:t>
            </a:r>
            <a:r>
              <a:rPr lang="de-DE" sz="1400" dirty="0" err="1" smtClean="0"/>
              <a:t>attributes</a:t>
            </a:r>
            <a:r>
              <a:rPr lang="de-DE" sz="1400" dirty="0" smtClean="0"/>
              <a:t>, </a:t>
            </a:r>
            <a:r>
              <a:rPr lang="de-DE" sz="1400" dirty="0" err="1" smtClean="0"/>
              <a:t>that</a:t>
            </a:r>
            <a:r>
              <a:rPr lang="de-DE" sz="1400" dirty="0" smtClean="0"/>
              <a:t> </a:t>
            </a:r>
            <a:r>
              <a:rPr lang="de-DE" sz="1400" dirty="0" err="1" smtClean="0"/>
              <a:t>are</a:t>
            </a:r>
            <a:r>
              <a:rPr lang="de-DE" sz="1400" dirty="0" smtClean="0"/>
              <a:t> </a:t>
            </a:r>
            <a:r>
              <a:rPr lang="de-DE" sz="1400" dirty="0" err="1" smtClean="0"/>
              <a:t>likely</a:t>
            </a:r>
            <a:r>
              <a:rPr lang="de-DE" sz="1400" dirty="0" smtClean="0"/>
              <a:t> </a:t>
            </a:r>
            <a:r>
              <a:rPr lang="de-DE" sz="1400" dirty="0" err="1" smtClean="0"/>
              <a:t>to</a:t>
            </a:r>
            <a:r>
              <a:rPr lang="de-DE" sz="1400" dirty="0" smtClean="0"/>
              <a:t> </a:t>
            </a:r>
            <a:r>
              <a:rPr lang="de-DE" sz="1400" dirty="0" err="1" smtClean="0"/>
              <a:t>be</a:t>
            </a:r>
            <a:r>
              <a:rPr lang="de-DE" sz="1400" dirty="0" smtClean="0"/>
              <a:t> </a:t>
            </a:r>
            <a:r>
              <a:rPr lang="de-DE" sz="1400" dirty="0" err="1" smtClean="0"/>
              <a:t>categorical</a:t>
            </a:r>
            <a:r>
              <a:rPr lang="de-DE" sz="1400" dirty="0" smtClean="0"/>
              <a:t>. This </a:t>
            </a:r>
            <a:r>
              <a:rPr lang="de-DE" sz="1400" dirty="0" err="1" smtClean="0"/>
              <a:t>is</a:t>
            </a:r>
            <a:r>
              <a:rPr lang="de-DE" sz="1400" dirty="0" smtClean="0"/>
              <a:t> just a </a:t>
            </a:r>
            <a:r>
              <a:rPr lang="de-DE" sz="1400" dirty="0" err="1" smtClean="0"/>
              <a:t>rough</a:t>
            </a:r>
            <a:r>
              <a:rPr lang="de-DE" sz="1400" dirty="0" smtClean="0"/>
              <a:t> </a:t>
            </a:r>
            <a:r>
              <a:rPr lang="de-DE" sz="1400" dirty="0" err="1" smtClean="0"/>
              <a:t>estimate</a:t>
            </a:r>
            <a:r>
              <a:rPr lang="de-DE" sz="1400" dirty="0" smtClean="0"/>
              <a:t>, </a:t>
            </a:r>
            <a:r>
              <a:rPr lang="de-DE" sz="1400" dirty="0" err="1" smtClean="0"/>
              <a:t>however</a:t>
            </a:r>
            <a:r>
              <a:rPr lang="de-DE" sz="1400" dirty="0" smtClean="0"/>
              <a:t>, </a:t>
            </a:r>
            <a:r>
              <a:rPr lang="de-DE" sz="1400" dirty="0" err="1" smtClean="0"/>
              <a:t>as</a:t>
            </a:r>
            <a:r>
              <a:rPr lang="de-DE" sz="1400" dirty="0" smtClean="0"/>
              <a:t> </a:t>
            </a:r>
            <a:r>
              <a:rPr lang="de-DE" sz="1400" dirty="0" err="1" smtClean="0"/>
              <a:t>the</a:t>
            </a:r>
            <a:r>
              <a:rPr lang="de-DE" sz="1400" dirty="0" smtClean="0"/>
              <a:t> </a:t>
            </a:r>
            <a:r>
              <a:rPr lang="de-DE" sz="1400" dirty="0" err="1" smtClean="0"/>
              <a:t>meaning</a:t>
            </a:r>
            <a:r>
              <a:rPr lang="de-DE" sz="1400" dirty="0" smtClean="0"/>
              <a:t> </a:t>
            </a:r>
            <a:r>
              <a:rPr lang="de-DE" sz="1400" dirty="0" err="1" smtClean="0"/>
              <a:t>of</a:t>
            </a:r>
            <a:r>
              <a:rPr lang="de-DE" sz="1400" dirty="0" smtClean="0"/>
              <a:t> </a:t>
            </a:r>
            <a:r>
              <a:rPr lang="de-DE" sz="1400" dirty="0" err="1" smtClean="0"/>
              <a:t>attributes</a:t>
            </a:r>
            <a:r>
              <a:rPr lang="de-DE" sz="1400" dirty="0" smtClean="0"/>
              <a:t> </a:t>
            </a:r>
            <a:r>
              <a:rPr lang="de-DE" sz="1400" dirty="0" err="1" smtClean="0"/>
              <a:t>is</a:t>
            </a:r>
            <a:r>
              <a:rPr lang="de-DE" sz="1400" dirty="0" smtClean="0"/>
              <a:t> </a:t>
            </a:r>
            <a:r>
              <a:rPr lang="de-DE" sz="1400" dirty="0" err="1" smtClean="0"/>
              <a:t>unknown</a:t>
            </a:r>
            <a:r>
              <a:rPr lang="de-DE" sz="1400" dirty="0" smtClean="0"/>
              <a:t>. </a:t>
            </a:r>
            <a:endParaRPr lang="en-US" sz="1400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quarter" idx="17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" y="1872000"/>
            <a:ext cx="3240000" cy="3240000"/>
          </a:xfrm>
        </p:spPr>
      </p:pic>
      <p:sp>
        <p:nvSpPr>
          <p:cNvPr id="2" name="Content Placeholder 1"/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1511660" y="2008585"/>
            <a:ext cx="421058" cy="2644551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1930802" y="2456022"/>
            <a:ext cx="9721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Cities</a:t>
            </a:r>
            <a:endParaRPr lang="en-US" dirty="0"/>
          </a:p>
        </p:txBody>
      </p:sp>
      <p:sp>
        <p:nvSpPr>
          <p:cNvPr id="21" name="Oval 20"/>
          <p:cNvSpPr/>
          <p:nvPr/>
        </p:nvSpPr>
        <p:spPr>
          <a:xfrm>
            <a:off x="2051720" y="4401108"/>
            <a:ext cx="411518" cy="357905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2051720" y="3708568"/>
            <a:ext cx="9721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US states</a:t>
            </a:r>
            <a:endParaRPr lang="en-US" dirty="0"/>
          </a:p>
        </p:txBody>
      </p:sp>
      <p:sp>
        <p:nvSpPr>
          <p:cNvPr id="23" name="Oval 22"/>
          <p:cNvSpPr/>
          <p:nvPr/>
        </p:nvSpPr>
        <p:spPr>
          <a:xfrm>
            <a:off x="2900342" y="4113076"/>
            <a:ext cx="411518" cy="573929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3188412" y="4355427"/>
            <a:ext cx="411518" cy="357905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3203962" y="3588297"/>
            <a:ext cx="15326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Job descriptions</a:t>
            </a:r>
            <a:endParaRPr lang="en-US" dirty="0"/>
          </a:p>
        </p:txBody>
      </p:sp>
      <p:cxnSp>
        <p:nvCxnSpPr>
          <p:cNvPr id="27" name="Straight Arrow Connector 26"/>
          <p:cNvCxnSpPr/>
          <p:nvPr/>
        </p:nvCxnSpPr>
        <p:spPr>
          <a:xfrm flipV="1">
            <a:off x="2771800" y="2312876"/>
            <a:ext cx="1224136" cy="324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4067944" y="2008585"/>
            <a:ext cx="29163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Too detailed, high chance of overfitting (and </a:t>
            </a:r>
            <a:r>
              <a:rPr lang="en-US" smtClean="0"/>
              <a:t>already included in US states)</a:t>
            </a:r>
            <a:endParaRPr lang="en-US"/>
          </a:p>
        </p:txBody>
      </p:sp>
      <p:cxnSp>
        <p:nvCxnSpPr>
          <p:cNvPr id="29" name="Straight Arrow Connector 28"/>
          <p:cNvCxnSpPr/>
          <p:nvPr/>
        </p:nvCxnSpPr>
        <p:spPr>
          <a:xfrm flipV="1">
            <a:off x="3888000" y="3561970"/>
            <a:ext cx="683999" cy="3406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4575817" y="3058207"/>
            <a:ext cx="29163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Too detailed, high chance of overfitting)</a:t>
            </a:r>
            <a:endParaRPr lang="en-US" dirty="0"/>
          </a:p>
        </p:txBody>
      </p:sp>
      <p:sp>
        <p:nvSpPr>
          <p:cNvPr id="32" name="Oval 31"/>
          <p:cNvSpPr/>
          <p:nvPr/>
        </p:nvSpPr>
        <p:spPr>
          <a:xfrm>
            <a:off x="1727684" y="4437112"/>
            <a:ext cx="411518" cy="357905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Arrow Connector 32"/>
          <p:cNvCxnSpPr>
            <a:stCxn id="32" idx="5"/>
          </p:cNvCxnSpPr>
          <p:nvPr/>
        </p:nvCxnSpPr>
        <p:spPr>
          <a:xfrm>
            <a:off x="2078937" y="4742603"/>
            <a:ext cx="1809063" cy="2324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3860775" y="4671806"/>
            <a:ext cx="2916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99.99% NA values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86141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tle 3"/>
          <p:cNvSpPr>
            <a:spLocks noGrp="1"/>
          </p:cNvSpPr>
          <p:nvPr>
            <p:ph type="title"/>
          </p:nvPr>
        </p:nvSpPr>
        <p:spPr>
          <a:xfrm>
            <a:off x="371722" y="224644"/>
            <a:ext cx="6504533" cy="481336"/>
          </a:xfrm>
        </p:spPr>
        <p:txBody>
          <a:bodyPr/>
          <a:lstStyle/>
          <a:p>
            <a:r>
              <a:rPr lang="en-US" dirty="0" smtClean="0"/>
              <a:t>No city really stands out in terms of total occurrences</a:t>
            </a:r>
            <a:endParaRPr lang="en-US" dirty="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" y="1872000"/>
            <a:ext cx="3240000" cy="3240000"/>
          </a:xfrm>
          <a:prstGeom prst="rect">
            <a:avLst/>
          </a:prstGeom>
        </p:spPr>
      </p:pic>
      <p:sp>
        <p:nvSpPr>
          <p:cNvPr id="33" name="Content Placeholder 32"/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7927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tle 3"/>
          <p:cNvSpPr>
            <a:spLocks noGrp="1"/>
          </p:cNvSpPr>
          <p:nvPr>
            <p:ph type="title"/>
          </p:nvPr>
        </p:nvSpPr>
        <p:spPr>
          <a:xfrm>
            <a:off x="371722" y="224644"/>
            <a:ext cx="6504533" cy="481336"/>
          </a:xfrm>
        </p:spPr>
        <p:txBody>
          <a:bodyPr/>
          <a:lstStyle/>
          <a:p>
            <a:r>
              <a:rPr lang="en-US" dirty="0" smtClean="0"/>
              <a:t>No Job description really stands out in terms of total occurrences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7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" y="1872000"/>
            <a:ext cx="3240000" cy="32400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8000" y="1872000"/>
            <a:ext cx="3240000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2387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tle 3"/>
          <p:cNvSpPr>
            <a:spLocks noGrp="1"/>
          </p:cNvSpPr>
          <p:nvPr>
            <p:ph type="title"/>
          </p:nvPr>
        </p:nvSpPr>
        <p:spPr>
          <a:xfrm>
            <a:off x="371722" y="224644"/>
            <a:ext cx="6504533" cy="481336"/>
          </a:xfrm>
        </p:spPr>
        <p:txBody>
          <a:bodyPr/>
          <a:lstStyle/>
          <a:p>
            <a:r>
              <a:rPr lang="en-US" dirty="0" smtClean="0"/>
              <a:t>Attributes are fairly uncorrelated according to </a:t>
            </a:r>
            <a:r>
              <a:rPr lang="en-US" dirty="0" err="1" smtClean="0"/>
              <a:t>pearson</a:t>
            </a:r>
            <a:r>
              <a:rPr lang="en-US" dirty="0" smtClean="0"/>
              <a:t> </a:t>
            </a:r>
            <a:r>
              <a:rPr lang="en-US" dirty="0" err="1" smtClean="0"/>
              <a:t>coef</a:t>
            </a:r>
            <a:r>
              <a:rPr lang="en-US" dirty="0" smtClean="0"/>
              <a:t>.</a:t>
            </a:r>
            <a:endParaRPr lang="en-US" dirty="0"/>
          </a:p>
        </p:txBody>
      </p:sp>
      <p:grpSp>
        <p:nvGrpSpPr>
          <p:cNvPr id="20" name="Group 19"/>
          <p:cNvGrpSpPr/>
          <p:nvPr/>
        </p:nvGrpSpPr>
        <p:grpSpPr>
          <a:xfrm>
            <a:off x="358775" y="1393031"/>
            <a:ext cx="3889189" cy="307777"/>
            <a:chOff x="358775" y="1609055"/>
            <a:chExt cx="3889189" cy="307777"/>
          </a:xfrm>
        </p:grpSpPr>
        <p:cxnSp>
          <p:nvCxnSpPr>
            <p:cNvPr id="21" name="Straight Connector 20"/>
            <p:cNvCxnSpPr/>
            <p:nvPr/>
          </p:nvCxnSpPr>
          <p:spPr>
            <a:xfrm>
              <a:off x="358775" y="1916832"/>
              <a:ext cx="388918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358775" y="1609055"/>
              <a:ext cx="388918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/>
                <a:t>Correlations between all attributes</a:t>
              </a:r>
              <a:endParaRPr lang="en-US" sz="1400" b="1" dirty="0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4896036" y="1393030"/>
            <a:ext cx="3889189" cy="307777"/>
            <a:chOff x="358775" y="1609055"/>
            <a:chExt cx="3889189" cy="307777"/>
          </a:xfrm>
        </p:grpSpPr>
        <p:cxnSp>
          <p:nvCxnSpPr>
            <p:cNvPr id="24" name="Straight Connector 23"/>
            <p:cNvCxnSpPr/>
            <p:nvPr/>
          </p:nvCxnSpPr>
          <p:spPr>
            <a:xfrm>
              <a:off x="358775" y="1916832"/>
              <a:ext cx="388918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/>
            <p:cNvSpPr txBox="1"/>
            <p:nvPr/>
          </p:nvSpPr>
          <p:spPr>
            <a:xfrm>
              <a:off x="358775" y="1609055"/>
              <a:ext cx="388918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/>
                <a:t>5000 lowest and highest correlations</a:t>
              </a:r>
              <a:endParaRPr lang="en-US" sz="1400" b="1" dirty="0"/>
            </a:p>
          </p:txBody>
        </p:sp>
      </p:grpSp>
      <p:sp>
        <p:nvSpPr>
          <p:cNvPr id="14" name="Rectangle 13"/>
          <p:cNvSpPr/>
          <p:nvPr/>
        </p:nvSpPr>
        <p:spPr>
          <a:xfrm>
            <a:off x="6876255" y="0"/>
            <a:ext cx="3204357" cy="123275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Which plots?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94572"/>
            <a:ext cx="3240000" cy="3240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6316" y="1994572"/>
            <a:ext cx="3248980" cy="324898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3828" y="2027819"/>
            <a:ext cx="3392488" cy="3392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727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tle 3"/>
          <p:cNvSpPr>
            <a:spLocks noGrp="1"/>
          </p:cNvSpPr>
          <p:nvPr>
            <p:ph type="title"/>
          </p:nvPr>
        </p:nvSpPr>
        <p:spPr>
          <a:xfrm>
            <a:off x="371722" y="224644"/>
            <a:ext cx="6504533" cy="481336"/>
          </a:xfrm>
        </p:spPr>
        <p:txBody>
          <a:bodyPr/>
          <a:lstStyle/>
          <a:p>
            <a:r>
              <a:rPr lang="en-US" dirty="0" smtClean="0"/>
              <a:t>Spearman reveals higher correlation according to rank of att. values</a:t>
            </a:r>
            <a:endParaRPr lang="en-US" dirty="0"/>
          </a:p>
        </p:txBody>
      </p:sp>
      <p:grpSp>
        <p:nvGrpSpPr>
          <p:cNvPr id="20" name="Group 19"/>
          <p:cNvGrpSpPr/>
          <p:nvPr/>
        </p:nvGrpSpPr>
        <p:grpSpPr>
          <a:xfrm>
            <a:off x="358775" y="1393031"/>
            <a:ext cx="3889189" cy="307777"/>
            <a:chOff x="358775" y="1609055"/>
            <a:chExt cx="3889189" cy="307777"/>
          </a:xfrm>
        </p:grpSpPr>
        <p:cxnSp>
          <p:nvCxnSpPr>
            <p:cNvPr id="21" name="Straight Connector 20"/>
            <p:cNvCxnSpPr/>
            <p:nvPr/>
          </p:nvCxnSpPr>
          <p:spPr>
            <a:xfrm>
              <a:off x="358775" y="1916832"/>
              <a:ext cx="388918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358775" y="1609055"/>
              <a:ext cx="388918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/>
                <a:t>Correlations between all attributes</a:t>
              </a:r>
              <a:endParaRPr lang="en-US" sz="1400" b="1" dirty="0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4896036" y="1393030"/>
            <a:ext cx="3889189" cy="307777"/>
            <a:chOff x="358775" y="1609055"/>
            <a:chExt cx="3889189" cy="307777"/>
          </a:xfrm>
        </p:grpSpPr>
        <p:cxnSp>
          <p:nvCxnSpPr>
            <p:cNvPr id="24" name="Straight Connector 23"/>
            <p:cNvCxnSpPr/>
            <p:nvPr/>
          </p:nvCxnSpPr>
          <p:spPr>
            <a:xfrm>
              <a:off x="358775" y="1916832"/>
              <a:ext cx="388918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/>
            <p:cNvSpPr txBox="1"/>
            <p:nvPr/>
          </p:nvSpPr>
          <p:spPr>
            <a:xfrm>
              <a:off x="358775" y="1609055"/>
              <a:ext cx="388918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/>
                <a:t>5</a:t>
              </a:r>
              <a:r>
                <a:rPr lang="en-US" sz="1400" b="1" smtClean="0"/>
                <a:t>000 </a:t>
              </a:r>
              <a:r>
                <a:rPr lang="en-US" sz="1400" b="1" dirty="0" smtClean="0"/>
                <a:t>lowest and highest correlations</a:t>
              </a:r>
              <a:endParaRPr lang="en-US" sz="1400" b="1" dirty="0"/>
            </a:p>
          </p:txBody>
        </p:sp>
      </p:grpSp>
      <p:sp>
        <p:nvSpPr>
          <p:cNvPr id="15" name="Rectangle 14"/>
          <p:cNvSpPr/>
          <p:nvPr/>
        </p:nvSpPr>
        <p:spPr>
          <a:xfrm>
            <a:off x="6876255" y="0"/>
            <a:ext cx="3204357" cy="123275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Which plots?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358775" y="5292000"/>
            <a:ext cx="8426449" cy="51348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uppieren 6"/>
          <p:cNvGrpSpPr/>
          <p:nvPr/>
        </p:nvGrpSpPr>
        <p:grpSpPr>
          <a:xfrm>
            <a:off x="359532" y="5301208"/>
            <a:ext cx="495093" cy="495148"/>
            <a:chOff x="4791456" y="4160520"/>
            <a:chExt cx="658368" cy="658441"/>
          </a:xfrm>
        </p:grpSpPr>
        <p:sp>
          <p:nvSpPr>
            <p:cNvPr id="18" name="Oval 37"/>
            <p:cNvSpPr>
              <a:spLocks noChangeAspect="1"/>
            </p:cNvSpPr>
            <p:nvPr/>
          </p:nvSpPr>
          <p:spPr>
            <a:xfrm>
              <a:off x="4791456" y="4160520"/>
              <a:ext cx="658368" cy="658441"/>
            </a:xfrm>
            <a:prstGeom prst="ellipse">
              <a:avLst/>
            </a:prstGeom>
            <a:solidFill>
              <a:srgbClr val="85233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6" name="Grafik 8"/>
            <p:cNvPicPr>
              <a:picLocks noChangeAspect="1"/>
            </p:cNvPicPr>
            <p:nvPr/>
          </p:nvPicPr>
          <p:blipFill>
            <a:blip r:embed="rId2">
              <a:lum bright="45000"/>
            </a:blip>
            <a:stretch>
              <a:fillRect/>
            </a:stretch>
          </p:blipFill>
          <p:spPr>
            <a:xfrm>
              <a:off x="4864608" y="4232582"/>
              <a:ext cx="510438" cy="514315"/>
            </a:xfrm>
            <a:prstGeom prst="rect">
              <a:avLst/>
            </a:prstGeom>
          </p:spPr>
        </p:pic>
      </p:grpSp>
      <p:sp>
        <p:nvSpPr>
          <p:cNvPr id="27" name="TextBox 26"/>
          <p:cNvSpPr txBox="1"/>
          <p:nvPr/>
        </p:nvSpPr>
        <p:spPr>
          <a:xfrm>
            <a:off x="935596" y="5292000"/>
            <a:ext cx="78496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45 </a:t>
            </a:r>
            <a:r>
              <a:rPr lang="de-DE" sz="1400" dirty="0" err="1" smtClean="0"/>
              <a:t>entries</a:t>
            </a:r>
            <a:r>
              <a:rPr lang="de-DE" sz="1400" dirty="0" smtClean="0"/>
              <a:t> </a:t>
            </a:r>
            <a:r>
              <a:rPr lang="de-DE" sz="1400" dirty="0" err="1" smtClean="0"/>
              <a:t>with</a:t>
            </a:r>
            <a:r>
              <a:rPr lang="de-DE" sz="1400" dirty="0" smtClean="0"/>
              <a:t> a </a:t>
            </a:r>
            <a:r>
              <a:rPr lang="de-DE" sz="1400" dirty="0" err="1" smtClean="0"/>
              <a:t>correlation</a:t>
            </a:r>
            <a:r>
              <a:rPr lang="de-DE" sz="1400" dirty="0" smtClean="0"/>
              <a:t> </a:t>
            </a:r>
            <a:r>
              <a:rPr lang="de-DE" sz="1400" dirty="0" err="1" smtClean="0"/>
              <a:t>of</a:t>
            </a:r>
            <a:r>
              <a:rPr lang="de-DE" sz="1400" dirty="0" smtClean="0"/>
              <a:t> 1 </a:t>
            </a:r>
            <a:r>
              <a:rPr lang="de-DE" sz="1400" dirty="0" err="1" smtClean="0"/>
              <a:t>and</a:t>
            </a:r>
            <a:r>
              <a:rPr lang="de-DE" sz="1400" dirty="0" smtClean="0"/>
              <a:t> </a:t>
            </a:r>
            <a:r>
              <a:rPr lang="de-DE" sz="1400" dirty="0" smtClean="0"/>
              <a:t>13 </a:t>
            </a:r>
            <a:r>
              <a:rPr lang="de-DE" sz="1400" dirty="0" err="1" smtClean="0"/>
              <a:t>entries</a:t>
            </a:r>
            <a:r>
              <a:rPr lang="de-DE" sz="1400" dirty="0" smtClean="0"/>
              <a:t> </a:t>
            </a:r>
            <a:r>
              <a:rPr lang="de-DE" sz="1400" dirty="0" err="1" smtClean="0"/>
              <a:t>with</a:t>
            </a:r>
            <a:r>
              <a:rPr lang="de-DE" sz="1400" dirty="0" smtClean="0"/>
              <a:t> a </a:t>
            </a:r>
            <a:r>
              <a:rPr lang="de-DE" sz="1400" dirty="0" err="1" smtClean="0"/>
              <a:t>correlation</a:t>
            </a:r>
            <a:r>
              <a:rPr lang="de-DE" sz="1400" dirty="0" smtClean="0"/>
              <a:t> </a:t>
            </a:r>
            <a:r>
              <a:rPr lang="de-DE" sz="1400" dirty="0" err="1" smtClean="0"/>
              <a:t>of</a:t>
            </a:r>
            <a:r>
              <a:rPr lang="de-DE" sz="1400" dirty="0" smtClean="0"/>
              <a:t> -1 </a:t>
            </a:r>
            <a:r>
              <a:rPr lang="de-DE" sz="1400" dirty="0" err="1" smtClean="0"/>
              <a:t>could</a:t>
            </a:r>
            <a:r>
              <a:rPr lang="de-DE" sz="1400" dirty="0" smtClean="0"/>
              <a:t> </a:t>
            </a:r>
            <a:r>
              <a:rPr lang="de-DE" sz="1400" dirty="0" err="1" smtClean="0"/>
              <a:t>be</a:t>
            </a:r>
            <a:r>
              <a:rPr lang="de-DE" sz="1400" dirty="0" smtClean="0"/>
              <a:t> </a:t>
            </a:r>
            <a:r>
              <a:rPr lang="de-DE" sz="1400" dirty="0" err="1" smtClean="0"/>
              <a:t>identified</a:t>
            </a:r>
            <a:r>
              <a:rPr lang="de-DE" sz="1400" dirty="0"/>
              <a:t> </a:t>
            </a:r>
            <a:r>
              <a:rPr lang="de-DE" sz="1400" dirty="0" smtClean="0"/>
              <a:t>(out </a:t>
            </a:r>
            <a:r>
              <a:rPr lang="de-DE" sz="1400" dirty="0" err="1" smtClean="0"/>
              <a:t>of</a:t>
            </a:r>
            <a:r>
              <a:rPr lang="de-DE" sz="1400" dirty="0" smtClean="0"/>
              <a:t> </a:t>
            </a:r>
            <a:r>
              <a:rPr lang="de-DE" sz="1400" dirty="0" err="1" smtClean="0"/>
              <a:t>these</a:t>
            </a:r>
            <a:r>
              <a:rPr lang="de-DE" sz="1400" dirty="0" smtClean="0"/>
              <a:t> </a:t>
            </a:r>
            <a:r>
              <a:rPr lang="de-DE" sz="1400" dirty="0" smtClean="0"/>
              <a:t>49 </a:t>
            </a:r>
            <a:r>
              <a:rPr lang="de-DE" sz="1400" dirty="0" err="1" smtClean="0"/>
              <a:t>unique</a:t>
            </a:r>
            <a:r>
              <a:rPr lang="de-DE" sz="1400" dirty="0" smtClean="0"/>
              <a:t> </a:t>
            </a:r>
            <a:r>
              <a:rPr lang="de-DE" sz="1400" dirty="0" err="1" smtClean="0"/>
              <a:t>attributes</a:t>
            </a:r>
            <a:r>
              <a:rPr lang="de-DE" sz="1400" dirty="0" smtClean="0"/>
              <a:t>). </a:t>
            </a:r>
            <a:r>
              <a:rPr lang="de-DE" sz="1400" dirty="0" err="1" smtClean="0"/>
              <a:t>We</a:t>
            </a:r>
            <a:r>
              <a:rPr lang="de-DE" sz="1400" dirty="0" smtClean="0"/>
              <a:t> </a:t>
            </a:r>
            <a:r>
              <a:rPr lang="de-DE" sz="1400" dirty="0" err="1" smtClean="0"/>
              <a:t>can</a:t>
            </a:r>
            <a:r>
              <a:rPr lang="de-DE" sz="1400" dirty="0" smtClean="0"/>
              <a:t> </a:t>
            </a:r>
            <a:r>
              <a:rPr lang="de-DE" sz="1400" dirty="0" err="1" smtClean="0"/>
              <a:t>therefore</a:t>
            </a:r>
            <a:r>
              <a:rPr lang="de-DE" sz="1400" dirty="0" smtClean="0"/>
              <a:t> </a:t>
            </a:r>
            <a:r>
              <a:rPr lang="de-DE" sz="1400" dirty="0" err="1" smtClean="0"/>
              <a:t>remove</a:t>
            </a:r>
            <a:r>
              <a:rPr lang="de-DE" sz="1400" dirty="0" smtClean="0"/>
              <a:t> </a:t>
            </a:r>
            <a:r>
              <a:rPr lang="de-DE" sz="1400" dirty="0" err="1" smtClean="0"/>
              <a:t>these</a:t>
            </a:r>
            <a:r>
              <a:rPr lang="de-DE" sz="1400" dirty="0" smtClean="0"/>
              <a:t> </a:t>
            </a:r>
            <a:r>
              <a:rPr lang="de-DE" sz="1400" dirty="0" smtClean="0"/>
              <a:t>49 </a:t>
            </a:r>
            <a:r>
              <a:rPr lang="de-DE" sz="1400" dirty="0" err="1" smtClean="0"/>
              <a:t>attributes</a:t>
            </a:r>
            <a:r>
              <a:rPr lang="de-DE" sz="1400" dirty="0" smtClean="0"/>
              <a:t>.</a:t>
            </a:r>
            <a:endParaRPr lang="en-US" sz="1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1594" y="1736733"/>
            <a:ext cx="3321821" cy="3321821"/>
          </a:xfrm>
          <a:prstGeom prst="rect">
            <a:avLst/>
          </a:prstGeom>
        </p:spPr>
      </p:pic>
      <p:pic>
        <p:nvPicPr>
          <p:cNvPr id="8" name="Content Placeholder 7"/>
          <p:cNvPicPr>
            <a:picLocks noGrp="1" noChangeAspect="1"/>
          </p:cNvPicPr>
          <p:nvPr>
            <p:ph sz="quarter"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672" y="945506"/>
            <a:ext cx="4014787" cy="4014787"/>
          </a:xfr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5311" y="1331284"/>
            <a:ext cx="3763197" cy="3763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3862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71722" y="223200"/>
            <a:ext cx="6504533" cy="481336"/>
          </a:xfrm>
        </p:spPr>
        <p:txBody>
          <a:bodyPr/>
          <a:lstStyle/>
          <a:p>
            <a:r>
              <a:rPr lang="en-US" dirty="0" smtClean="0"/>
              <a:t>A very simple sound wave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US" dirty="0"/>
              <a:t>Source: http://</a:t>
            </a:r>
            <a:r>
              <a:rPr lang="en-US" dirty="0" err="1"/>
              <a:t>cmc.music.columbia.edu</a:t>
            </a:r>
            <a:r>
              <a:rPr lang="en-US" dirty="0"/>
              <a:t>/</a:t>
            </a:r>
            <a:r>
              <a:rPr lang="en-US" dirty="0" err="1"/>
              <a:t>musicandcomputers</a:t>
            </a:r>
            <a:r>
              <a:rPr lang="en-US" dirty="0"/>
              <a:t>/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5796" y="2232248"/>
            <a:ext cx="3420000" cy="3420000"/>
          </a:xfrm>
          <a:prstGeom prst="rect">
            <a:avLst/>
          </a:prstGeom>
        </p:spPr>
      </p:pic>
      <p:sp>
        <p:nvSpPr>
          <p:cNvPr id="7" name="Right Brace 6"/>
          <p:cNvSpPr/>
          <p:nvPr/>
        </p:nvSpPr>
        <p:spPr>
          <a:xfrm rot="16200000">
            <a:off x="5063747" y="3103135"/>
            <a:ext cx="432048" cy="1116124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Brace 7"/>
          <p:cNvSpPr/>
          <p:nvPr/>
        </p:nvSpPr>
        <p:spPr>
          <a:xfrm rot="5400000">
            <a:off x="3659591" y="3535183"/>
            <a:ext cx="432048" cy="1116124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577693" y="3079993"/>
            <a:ext cx="13922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smtClean="0"/>
              <a:t>Rarefaction</a:t>
            </a:r>
            <a:endParaRPr lang="en-US" sz="1200"/>
          </a:p>
        </p:txBody>
      </p:sp>
      <p:sp>
        <p:nvSpPr>
          <p:cNvPr id="10" name="TextBox 9"/>
          <p:cNvSpPr txBox="1"/>
          <p:nvPr/>
        </p:nvSpPr>
        <p:spPr>
          <a:xfrm>
            <a:off x="3179491" y="4365104"/>
            <a:ext cx="13922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Compression</a:t>
            </a:r>
            <a:endParaRPr lang="en-US" sz="1200" dirty="0"/>
          </a:p>
        </p:txBody>
      </p:sp>
      <p:sp>
        <p:nvSpPr>
          <p:cNvPr id="11" name="Right Brace 10"/>
          <p:cNvSpPr/>
          <p:nvPr/>
        </p:nvSpPr>
        <p:spPr>
          <a:xfrm rot="16200000">
            <a:off x="4371767" y="679531"/>
            <a:ext cx="432048" cy="2764299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3179491" y="1542625"/>
            <a:ext cx="27904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Wave length</a:t>
            </a:r>
            <a:endParaRPr lang="en-US" sz="1400" dirty="0"/>
          </a:p>
        </p:txBody>
      </p:sp>
      <p:sp>
        <p:nvSpPr>
          <p:cNvPr id="13" name="Oval 12"/>
          <p:cNvSpPr/>
          <p:nvPr/>
        </p:nvSpPr>
        <p:spPr>
          <a:xfrm>
            <a:off x="2630947" y="3333687"/>
            <a:ext cx="404664" cy="106028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 rot="5400000">
            <a:off x="4331648" y="5004080"/>
            <a:ext cx="476454" cy="108436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1511010" y="3426095"/>
            <a:ext cx="109549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 smtClean="0"/>
              <a:t>Energy invested into moving the object</a:t>
            </a:r>
            <a:endParaRPr lang="en-US" sz="1400" dirty="0"/>
          </a:p>
        </p:txBody>
      </p:sp>
      <p:sp>
        <p:nvSpPr>
          <p:cNvPr id="16" name="TextBox 15"/>
          <p:cNvSpPr txBox="1"/>
          <p:nvPr/>
        </p:nvSpPr>
        <p:spPr>
          <a:xfrm>
            <a:off x="5172692" y="5454020"/>
            <a:ext cx="25341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mtClean="0"/>
              <a:t>Frequency of the sound</a:t>
            </a:r>
            <a:endParaRPr lang="en-US" sz="1400" dirty="0"/>
          </a:p>
        </p:txBody>
      </p:sp>
      <p:sp>
        <p:nvSpPr>
          <p:cNvPr id="17" name="TextBox 16"/>
          <p:cNvSpPr txBox="1"/>
          <p:nvPr/>
        </p:nvSpPr>
        <p:spPr>
          <a:xfrm>
            <a:off x="645968" y="2129202"/>
            <a:ext cx="109549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 smtClean="0"/>
              <a:t>Perceived loudness of a sound</a:t>
            </a:r>
            <a:endParaRPr lang="en-US" sz="1400" dirty="0"/>
          </a:p>
        </p:txBody>
      </p:sp>
      <p:sp>
        <p:nvSpPr>
          <p:cNvPr id="18" name="TextBox 17"/>
          <p:cNvSpPr txBox="1"/>
          <p:nvPr/>
        </p:nvSpPr>
        <p:spPr>
          <a:xfrm>
            <a:off x="7152233" y="4438318"/>
            <a:ext cx="138020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Perceived highness (treble</a:t>
            </a:r>
            <a:r>
              <a:rPr lang="en-US" sz="1400" smtClean="0"/>
              <a:t>) of sound</a:t>
            </a:r>
            <a:endParaRPr lang="en-US" sz="1400" dirty="0"/>
          </a:p>
        </p:txBody>
      </p:sp>
      <p:sp>
        <p:nvSpPr>
          <p:cNvPr id="21" name="Right Arrow 20"/>
          <p:cNvSpPr/>
          <p:nvPr/>
        </p:nvSpPr>
        <p:spPr>
          <a:xfrm rot="19091357">
            <a:off x="6569948" y="5042679"/>
            <a:ext cx="612615" cy="2421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/>
          <p:cNvSpPr/>
          <p:nvPr/>
        </p:nvSpPr>
        <p:spPr>
          <a:xfrm rot="14831668">
            <a:off x="1540005" y="2890424"/>
            <a:ext cx="612615" cy="2421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145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/>
      <p:bldP spid="10" grpId="0"/>
      <p:bldP spid="11" grpId="0" animBg="1"/>
      <p:bldP spid="12" grpId="0"/>
      <p:bldP spid="13" grpId="0" animBg="1"/>
      <p:bldP spid="14" grpId="0" animBg="1"/>
      <p:bldP spid="15" grpId="0"/>
      <p:bldP spid="16" grpId="0"/>
      <p:bldP spid="17" grpId="0"/>
      <p:bldP spid="18" grpId="0"/>
      <p:bldP spid="21" grpId="0" animBg="1"/>
      <p:bldP spid="2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71722" y="224644"/>
            <a:ext cx="6504533" cy="481336"/>
          </a:xfrm>
        </p:spPr>
        <p:txBody>
          <a:bodyPr/>
          <a:lstStyle/>
          <a:p>
            <a:r>
              <a:rPr lang="en-US" dirty="0" smtClean="0"/>
              <a:t>Alternations of the simple sound wave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quarter" idx="17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564" y="1872000"/>
            <a:ext cx="3420000" cy="3420000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8044" y="1872000"/>
            <a:ext cx="3420000" cy="3420000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358775" y="1393031"/>
            <a:ext cx="3889189" cy="307777"/>
            <a:chOff x="358775" y="1609055"/>
            <a:chExt cx="3889189" cy="307777"/>
          </a:xfrm>
        </p:grpSpPr>
        <p:cxnSp>
          <p:nvCxnSpPr>
            <p:cNvPr id="9" name="Straight Connector 8"/>
            <p:cNvCxnSpPr/>
            <p:nvPr/>
          </p:nvCxnSpPr>
          <p:spPr>
            <a:xfrm>
              <a:off x="358775" y="1916832"/>
              <a:ext cx="388918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58775" y="1609055"/>
              <a:ext cx="388918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/>
                <a:t>Higher frequency, same amplitude</a:t>
              </a:r>
              <a:endParaRPr lang="en-US" sz="1400" b="1" dirty="0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896036" y="1393030"/>
            <a:ext cx="3889189" cy="307777"/>
            <a:chOff x="358775" y="1609055"/>
            <a:chExt cx="3889189" cy="307777"/>
          </a:xfrm>
        </p:grpSpPr>
        <p:cxnSp>
          <p:nvCxnSpPr>
            <p:cNvPr id="14" name="Straight Connector 13"/>
            <p:cNvCxnSpPr/>
            <p:nvPr/>
          </p:nvCxnSpPr>
          <p:spPr>
            <a:xfrm>
              <a:off x="358775" y="1916832"/>
              <a:ext cx="388918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358775" y="1609055"/>
              <a:ext cx="388918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/>
                <a:t>Same frequency, higher amplitude</a:t>
              </a:r>
              <a:endParaRPr lang="en-US" sz="1400" b="1" dirty="0"/>
            </a:p>
          </p:txBody>
        </p:sp>
      </p:grpSp>
      <p:sp>
        <p:nvSpPr>
          <p:cNvPr id="16" name="Content Placeholder 4"/>
          <p:cNvSpPr>
            <a:spLocks noGrp="1"/>
          </p:cNvSpPr>
          <p:nvPr>
            <p:ph sz="quarter" idx="17"/>
          </p:nvPr>
        </p:nvSpPr>
        <p:spPr>
          <a:xfrm>
            <a:off x="377825" y="5831815"/>
            <a:ext cx="8353600" cy="264185"/>
          </a:xfrm>
        </p:spPr>
        <p:txBody>
          <a:bodyPr/>
          <a:lstStyle/>
          <a:p>
            <a:r>
              <a:rPr lang="en-US" dirty="0"/>
              <a:t>Source: http://</a:t>
            </a:r>
            <a:r>
              <a:rPr lang="en-US" dirty="0" err="1"/>
              <a:t>cmc.music.columbia.edu</a:t>
            </a:r>
            <a:r>
              <a:rPr lang="en-US" dirty="0"/>
              <a:t>/</a:t>
            </a:r>
            <a:r>
              <a:rPr lang="en-US" dirty="0" err="1"/>
              <a:t>musicandcomputers</a:t>
            </a:r>
            <a:r>
              <a:rPr lang="en-US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612544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71722" y="224644"/>
            <a:ext cx="6504533" cy="481336"/>
          </a:xfrm>
        </p:spPr>
        <p:txBody>
          <a:bodyPr/>
          <a:lstStyle/>
          <a:p>
            <a:r>
              <a:rPr lang="en-US" dirty="0" smtClean="0"/>
              <a:t>Digital representation of sound waves</a:t>
            </a:r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358775" y="1393031"/>
            <a:ext cx="8426450" cy="307777"/>
            <a:chOff x="358775" y="1609055"/>
            <a:chExt cx="3889189" cy="307777"/>
          </a:xfrm>
        </p:grpSpPr>
        <p:cxnSp>
          <p:nvCxnSpPr>
            <p:cNvPr id="9" name="Straight Connector 8"/>
            <p:cNvCxnSpPr/>
            <p:nvPr/>
          </p:nvCxnSpPr>
          <p:spPr>
            <a:xfrm>
              <a:off x="358775" y="1916832"/>
              <a:ext cx="388918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58775" y="1609055"/>
              <a:ext cx="388918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/>
                <a:t>The concept of samples</a:t>
              </a:r>
              <a:endParaRPr lang="en-US" sz="1400" b="1" dirty="0"/>
            </a:p>
          </p:txBody>
        </p:sp>
      </p:grpSp>
      <p:sp>
        <p:nvSpPr>
          <p:cNvPr id="16" name="Content Placeholder 4"/>
          <p:cNvSpPr>
            <a:spLocks noGrp="1"/>
          </p:cNvSpPr>
          <p:nvPr>
            <p:ph sz="quarter" idx="17"/>
          </p:nvPr>
        </p:nvSpPr>
        <p:spPr>
          <a:xfrm>
            <a:off x="377825" y="5831815"/>
            <a:ext cx="8353600" cy="264185"/>
          </a:xfrm>
        </p:spPr>
        <p:txBody>
          <a:bodyPr/>
          <a:lstStyle/>
          <a:p>
            <a:r>
              <a:rPr lang="en-US" dirty="0"/>
              <a:t>Source: http://</a:t>
            </a:r>
            <a:r>
              <a:rPr lang="en-US" dirty="0" err="1"/>
              <a:t>cmc.music.columbia.edu</a:t>
            </a:r>
            <a:r>
              <a:rPr lang="en-US" dirty="0"/>
              <a:t>/</a:t>
            </a:r>
            <a:r>
              <a:rPr lang="en-US" dirty="0" err="1"/>
              <a:t>musicandcomputers</a:t>
            </a:r>
            <a:r>
              <a:rPr lang="en-US" dirty="0"/>
              <a:t>/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7" name="Content Placeholder 5"/>
          <p:cNvPicPr>
            <a:picLocks noGrp="1" noChangeAspect="1"/>
          </p:cNvPicPr>
          <p:nvPr>
            <p:ph sz="quarter" idx="17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564" y="1872000"/>
            <a:ext cx="3420000" cy="3420000"/>
          </a:xfrm>
        </p:spPr>
      </p:pic>
      <p:sp>
        <p:nvSpPr>
          <p:cNvPr id="5" name="Oval 4"/>
          <p:cNvSpPr/>
          <p:nvPr/>
        </p:nvSpPr>
        <p:spPr>
          <a:xfrm>
            <a:off x="1187624" y="2060848"/>
            <a:ext cx="144016" cy="14401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2015716" y="4761148"/>
            <a:ext cx="144016" cy="14401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247964" y="2185119"/>
            <a:ext cx="428447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charset="0"/>
              <a:buChar char="•"/>
            </a:pPr>
            <a:r>
              <a:rPr lang="en-US" sz="1400" dirty="0" smtClean="0"/>
              <a:t>Sound waves are continuous, digital representation must be discrete</a:t>
            </a:r>
          </a:p>
          <a:p>
            <a:pPr marL="171450" indent="-171450">
              <a:buFont typeface="Arial" charset="0"/>
              <a:buChar char="•"/>
            </a:pPr>
            <a:r>
              <a:rPr lang="en-US" sz="1400" dirty="0" smtClean="0"/>
              <a:t>Samples represent the amplitude of a sound at a certain point in time</a:t>
            </a:r>
          </a:p>
          <a:p>
            <a:pPr marL="171450" indent="-171450">
              <a:buFont typeface="Arial" charset="0"/>
              <a:buChar char="•"/>
            </a:pPr>
            <a:endParaRPr lang="en-US" sz="1400" dirty="0" smtClean="0"/>
          </a:p>
          <a:p>
            <a:pPr marL="171450" indent="-171450">
              <a:buFont typeface="Arial" charset="0"/>
              <a:buChar char="•"/>
            </a:pPr>
            <a:r>
              <a:rPr lang="en-US" sz="1400" dirty="0" smtClean="0"/>
              <a:t>E.g. amplitude of 1 after 0.05s</a:t>
            </a:r>
          </a:p>
          <a:p>
            <a:pPr marL="171450" indent="-171450">
              <a:buFont typeface="Arial" charset="0"/>
              <a:buChar char="•"/>
            </a:pPr>
            <a:endParaRPr lang="en-US" sz="1400" dirty="0" smtClean="0"/>
          </a:p>
          <a:p>
            <a:pPr marL="171450" indent="-171450">
              <a:buFont typeface="Arial" charset="0"/>
              <a:buChar char="•"/>
            </a:pPr>
            <a:r>
              <a:rPr lang="en-US" sz="1400" dirty="0" smtClean="0"/>
              <a:t>E.g. amplitude of -1 after 0.35s</a:t>
            </a:r>
            <a:endParaRPr lang="en-US" sz="1400" dirty="0"/>
          </a:p>
        </p:txBody>
      </p:sp>
      <p:cxnSp>
        <p:nvCxnSpPr>
          <p:cNvPr id="19" name="Straight Connector 18"/>
          <p:cNvCxnSpPr>
            <a:stCxn id="5" idx="6"/>
          </p:cNvCxnSpPr>
          <p:nvPr/>
        </p:nvCxnSpPr>
        <p:spPr>
          <a:xfrm>
            <a:off x="1331640" y="2132856"/>
            <a:ext cx="2916324" cy="126014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8" idx="7"/>
          </p:cNvCxnSpPr>
          <p:nvPr/>
        </p:nvCxnSpPr>
        <p:spPr>
          <a:xfrm flipV="1">
            <a:off x="2138641" y="3825044"/>
            <a:ext cx="2115847" cy="957195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uppieren 3"/>
          <p:cNvGrpSpPr/>
          <p:nvPr/>
        </p:nvGrpSpPr>
        <p:grpSpPr>
          <a:xfrm>
            <a:off x="4254488" y="4358132"/>
            <a:ext cx="658368" cy="658441"/>
            <a:chOff x="5084064" y="2725343"/>
            <a:chExt cx="658368" cy="658441"/>
          </a:xfrm>
        </p:grpSpPr>
        <p:sp>
          <p:nvSpPr>
            <p:cNvPr id="25" name="Oval 37"/>
            <p:cNvSpPr>
              <a:spLocks noChangeAspect="1"/>
            </p:cNvSpPr>
            <p:nvPr/>
          </p:nvSpPr>
          <p:spPr>
            <a:xfrm>
              <a:off x="5084064" y="2725343"/>
              <a:ext cx="658368" cy="658441"/>
            </a:xfrm>
            <a:prstGeom prst="ellipse">
              <a:avLst/>
            </a:prstGeom>
            <a:solidFill>
              <a:srgbClr val="85233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6" name="Grafik 5"/>
            <p:cNvPicPr>
              <a:picLocks noChangeAspect="1"/>
            </p:cNvPicPr>
            <p:nvPr/>
          </p:nvPicPr>
          <p:blipFill>
            <a:blip r:embed="rId3">
              <a:lum bright="52000"/>
            </a:blip>
            <a:stretch>
              <a:fillRect/>
            </a:stretch>
          </p:blipFill>
          <p:spPr>
            <a:xfrm>
              <a:off x="5157216" y="2774516"/>
              <a:ext cx="529344" cy="485799"/>
            </a:xfrm>
            <a:prstGeom prst="rect">
              <a:avLst/>
            </a:prstGeom>
          </p:spPr>
        </p:pic>
      </p:grpSp>
      <p:sp>
        <p:nvSpPr>
          <p:cNvPr id="28" name="TextBox 27"/>
          <p:cNvSpPr txBox="1"/>
          <p:nvPr/>
        </p:nvSpPr>
        <p:spPr>
          <a:xfrm>
            <a:off x="4943949" y="4285545"/>
            <a:ext cx="35115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400" dirty="0"/>
              <a:t>More samples means more hard drive </a:t>
            </a:r>
            <a:r>
              <a:rPr lang="en-US" sz="1400" dirty="0" smtClean="0"/>
              <a:t>storage space, </a:t>
            </a:r>
            <a:r>
              <a:rPr lang="en-US" sz="1400" dirty="0"/>
              <a:t>so how many samples per second do we actually need?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788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71722" y="224644"/>
            <a:ext cx="6504533" cy="481336"/>
          </a:xfrm>
        </p:spPr>
        <p:txBody>
          <a:bodyPr/>
          <a:lstStyle/>
          <a:p>
            <a:r>
              <a:rPr lang="en-US" dirty="0" smtClean="0"/>
              <a:t>The problem of having to few samples</a:t>
            </a:r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358775" y="1393031"/>
            <a:ext cx="8426450" cy="307777"/>
            <a:chOff x="358775" y="1609055"/>
            <a:chExt cx="3889189" cy="307777"/>
          </a:xfrm>
        </p:grpSpPr>
        <p:cxnSp>
          <p:nvCxnSpPr>
            <p:cNvPr id="9" name="Straight Connector 8"/>
            <p:cNvCxnSpPr/>
            <p:nvPr/>
          </p:nvCxnSpPr>
          <p:spPr>
            <a:xfrm>
              <a:off x="358775" y="1916832"/>
              <a:ext cx="388918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58775" y="1609055"/>
              <a:ext cx="388918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err="1" smtClean="0"/>
                <a:t>Undersampling</a:t>
              </a:r>
              <a:endParaRPr lang="en-US" sz="1400" b="1" dirty="0"/>
            </a:p>
          </p:txBody>
        </p:sp>
      </p:grpSp>
      <p:sp>
        <p:nvSpPr>
          <p:cNvPr id="16" name="Content Placeholder 4"/>
          <p:cNvSpPr>
            <a:spLocks noGrp="1"/>
          </p:cNvSpPr>
          <p:nvPr>
            <p:ph sz="quarter" idx="17"/>
          </p:nvPr>
        </p:nvSpPr>
        <p:spPr>
          <a:xfrm>
            <a:off x="377825" y="5831815"/>
            <a:ext cx="8353600" cy="264185"/>
          </a:xfrm>
        </p:spPr>
        <p:txBody>
          <a:bodyPr/>
          <a:lstStyle/>
          <a:p>
            <a:r>
              <a:rPr lang="en-US" dirty="0"/>
              <a:t>Source: http://</a:t>
            </a:r>
            <a:r>
              <a:rPr lang="en-US" dirty="0" err="1"/>
              <a:t>cmc.music.columbia.edu</a:t>
            </a:r>
            <a:r>
              <a:rPr lang="en-US" dirty="0"/>
              <a:t>/</a:t>
            </a:r>
            <a:r>
              <a:rPr lang="en-US" dirty="0" err="1"/>
              <a:t>musicandcomputers</a:t>
            </a:r>
            <a:r>
              <a:rPr lang="en-US" dirty="0"/>
              <a:t>/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7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2775" y="3664770"/>
            <a:ext cx="0" cy="0"/>
          </a:xfrm>
        </p:spPr>
      </p:pic>
      <p:pic>
        <p:nvPicPr>
          <p:cNvPr id="11" name="Content Placeholder 10"/>
          <p:cNvPicPr>
            <a:picLocks noGrp="1" noChangeAspect="1"/>
          </p:cNvPicPr>
          <p:nvPr>
            <p:ph sz="quarter" idx="17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" y="1872000"/>
            <a:ext cx="3420000" cy="3420000"/>
          </a:xfr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8000" y="1872000"/>
            <a:ext cx="3420000" cy="3420000"/>
          </a:xfrm>
          <a:prstGeom prst="rect">
            <a:avLst/>
          </a:prstGeom>
        </p:spPr>
      </p:pic>
      <p:sp>
        <p:nvSpPr>
          <p:cNvPr id="27" name="Right Arrow 26"/>
          <p:cNvSpPr/>
          <p:nvPr/>
        </p:nvSpPr>
        <p:spPr>
          <a:xfrm>
            <a:off x="4211692" y="3507870"/>
            <a:ext cx="612615" cy="2421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4355384" y="2944133"/>
            <a:ext cx="6126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smtClean="0">
                <a:solidFill>
                  <a:schemeClr val="accent1"/>
                </a:solidFill>
              </a:rPr>
              <a:t>?</a:t>
            </a:r>
            <a:endParaRPr lang="en-US" sz="3200">
              <a:solidFill>
                <a:schemeClr val="accent1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358775" y="5292000"/>
            <a:ext cx="8426449" cy="51348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uppieren 6"/>
          <p:cNvGrpSpPr/>
          <p:nvPr/>
        </p:nvGrpSpPr>
        <p:grpSpPr>
          <a:xfrm>
            <a:off x="359532" y="5301208"/>
            <a:ext cx="495093" cy="495148"/>
            <a:chOff x="4791456" y="4160520"/>
            <a:chExt cx="658368" cy="658441"/>
          </a:xfrm>
        </p:grpSpPr>
        <p:sp>
          <p:nvSpPr>
            <p:cNvPr id="30" name="Oval 37"/>
            <p:cNvSpPr>
              <a:spLocks noChangeAspect="1"/>
            </p:cNvSpPr>
            <p:nvPr/>
          </p:nvSpPr>
          <p:spPr>
            <a:xfrm>
              <a:off x="4791456" y="4160520"/>
              <a:ext cx="658368" cy="658441"/>
            </a:xfrm>
            <a:prstGeom prst="ellipse">
              <a:avLst/>
            </a:prstGeom>
            <a:solidFill>
              <a:srgbClr val="85233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1" name="Grafik 8"/>
            <p:cNvPicPr>
              <a:picLocks noChangeAspect="1"/>
            </p:cNvPicPr>
            <p:nvPr/>
          </p:nvPicPr>
          <p:blipFill>
            <a:blip r:embed="rId5">
              <a:lum bright="45000"/>
            </a:blip>
            <a:stretch>
              <a:fillRect/>
            </a:stretch>
          </p:blipFill>
          <p:spPr>
            <a:xfrm>
              <a:off x="4864608" y="4232582"/>
              <a:ext cx="510438" cy="514315"/>
            </a:xfrm>
            <a:prstGeom prst="rect">
              <a:avLst/>
            </a:prstGeom>
          </p:spPr>
        </p:pic>
      </p:grpSp>
      <p:sp>
        <p:nvSpPr>
          <p:cNvPr id="23" name="TextBox 22"/>
          <p:cNvSpPr txBox="1"/>
          <p:nvPr/>
        </p:nvSpPr>
        <p:spPr>
          <a:xfrm>
            <a:off x="935596" y="5292000"/>
            <a:ext cx="78496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For accurate representation, at least 2*maximum frequency must be sampled (</a:t>
            </a:r>
            <a:r>
              <a:rPr lang="en-US" sz="1400" dirty="0" err="1" smtClean="0"/>
              <a:t>Nyquist</a:t>
            </a:r>
            <a:r>
              <a:rPr lang="en-US" sz="1400" dirty="0" smtClean="0"/>
              <a:t> theorem). Therefore, 44.1kHz is a common sample frequency (CD quality).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23238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71722" y="224644"/>
            <a:ext cx="6504533" cy="481336"/>
          </a:xfrm>
        </p:spPr>
        <p:txBody>
          <a:bodyPr/>
          <a:lstStyle/>
          <a:p>
            <a:r>
              <a:rPr lang="en-US" dirty="0" smtClean="0"/>
              <a:t>Storing the samples in different bit widths</a:t>
            </a:r>
            <a:endParaRPr lang="en-US" dirty="0"/>
          </a:p>
        </p:txBody>
      </p:sp>
      <p:sp>
        <p:nvSpPr>
          <p:cNvPr id="16" name="Content Placeholder 4"/>
          <p:cNvSpPr>
            <a:spLocks noGrp="1"/>
          </p:cNvSpPr>
          <p:nvPr>
            <p:ph sz="quarter" idx="17"/>
          </p:nvPr>
        </p:nvSpPr>
        <p:spPr>
          <a:xfrm>
            <a:off x="377825" y="5831815"/>
            <a:ext cx="8353600" cy="264185"/>
          </a:xfrm>
        </p:spPr>
        <p:txBody>
          <a:bodyPr/>
          <a:lstStyle/>
          <a:p>
            <a:r>
              <a:rPr lang="en-US" dirty="0"/>
              <a:t>Source: http://</a:t>
            </a:r>
            <a:r>
              <a:rPr lang="en-US" dirty="0" err="1"/>
              <a:t>cmc.music.columbia.edu</a:t>
            </a:r>
            <a:r>
              <a:rPr lang="en-US" dirty="0"/>
              <a:t>/</a:t>
            </a:r>
            <a:r>
              <a:rPr lang="en-US" dirty="0" err="1"/>
              <a:t>musicandcomputers</a:t>
            </a:r>
            <a:r>
              <a:rPr lang="en-US" dirty="0"/>
              <a:t>/</a:t>
            </a:r>
          </a:p>
        </p:txBody>
      </p:sp>
      <p:sp>
        <p:nvSpPr>
          <p:cNvPr id="22" name="Rectangle 21"/>
          <p:cNvSpPr/>
          <p:nvPr/>
        </p:nvSpPr>
        <p:spPr>
          <a:xfrm>
            <a:off x="358775" y="5292000"/>
            <a:ext cx="8426449" cy="51348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uppieren 6"/>
          <p:cNvGrpSpPr/>
          <p:nvPr/>
        </p:nvGrpSpPr>
        <p:grpSpPr>
          <a:xfrm>
            <a:off x="359532" y="5301208"/>
            <a:ext cx="495093" cy="495148"/>
            <a:chOff x="4791456" y="4160520"/>
            <a:chExt cx="658368" cy="658441"/>
          </a:xfrm>
        </p:grpSpPr>
        <p:sp>
          <p:nvSpPr>
            <p:cNvPr id="30" name="Oval 37"/>
            <p:cNvSpPr>
              <a:spLocks noChangeAspect="1"/>
            </p:cNvSpPr>
            <p:nvPr/>
          </p:nvSpPr>
          <p:spPr>
            <a:xfrm>
              <a:off x="4791456" y="4160520"/>
              <a:ext cx="658368" cy="658441"/>
            </a:xfrm>
            <a:prstGeom prst="ellipse">
              <a:avLst/>
            </a:prstGeom>
            <a:solidFill>
              <a:srgbClr val="85233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1" name="Grafik 8"/>
            <p:cNvPicPr>
              <a:picLocks noChangeAspect="1"/>
            </p:cNvPicPr>
            <p:nvPr/>
          </p:nvPicPr>
          <p:blipFill>
            <a:blip r:embed="rId2">
              <a:lum bright="45000"/>
            </a:blip>
            <a:stretch>
              <a:fillRect/>
            </a:stretch>
          </p:blipFill>
          <p:spPr>
            <a:xfrm>
              <a:off x="4864608" y="4232582"/>
              <a:ext cx="510438" cy="514315"/>
            </a:xfrm>
            <a:prstGeom prst="rect">
              <a:avLst/>
            </a:prstGeom>
          </p:spPr>
        </p:pic>
      </p:grpSp>
      <p:sp>
        <p:nvSpPr>
          <p:cNvPr id="23" name="TextBox 22"/>
          <p:cNvSpPr txBox="1"/>
          <p:nvPr/>
        </p:nvSpPr>
        <p:spPr>
          <a:xfrm>
            <a:off x="935596" y="5292000"/>
            <a:ext cx="78496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The less bits are used, the less accurate the amplitude is represented (tradeoff for saving of storage space). Common bit widths are 8, 16, 24, 32 bits. </a:t>
            </a:r>
            <a:endParaRPr lang="en-US" sz="1400" dirty="0"/>
          </a:p>
        </p:txBody>
      </p:sp>
      <p:grpSp>
        <p:nvGrpSpPr>
          <p:cNvPr id="18" name="Group 17"/>
          <p:cNvGrpSpPr/>
          <p:nvPr/>
        </p:nvGrpSpPr>
        <p:grpSpPr>
          <a:xfrm>
            <a:off x="358775" y="1393031"/>
            <a:ext cx="3889189" cy="307777"/>
            <a:chOff x="358775" y="1609055"/>
            <a:chExt cx="3889189" cy="307777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358775" y="1916832"/>
              <a:ext cx="388918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358775" y="1609055"/>
              <a:ext cx="388918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/>
                <a:t>Samples stored in 3 bits</a:t>
              </a:r>
              <a:endParaRPr lang="en-US" sz="1400" b="1" dirty="0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4896036" y="1393030"/>
            <a:ext cx="3889189" cy="307777"/>
            <a:chOff x="358775" y="1609055"/>
            <a:chExt cx="3889189" cy="307777"/>
          </a:xfrm>
        </p:grpSpPr>
        <p:cxnSp>
          <p:nvCxnSpPr>
            <p:cNvPr id="25" name="Straight Connector 24"/>
            <p:cNvCxnSpPr/>
            <p:nvPr/>
          </p:nvCxnSpPr>
          <p:spPr>
            <a:xfrm>
              <a:off x="358775" y="1916832"/>
              <a:ext cx="388918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358775" y="1609055"/>
              <a:ext cx="388918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/>
                <a:t>Samples stored in 4 bits</a:t>
              </a:r>
              <a:endParaRPr lang="en-US" sz="1400" b="1" dirty="0"/>
            </a:p>
          </p:txBody>
        </p:sp>
      </p:grpSp>
      <p:pic>
        <p:nvPicPr>
          <p:cNvPr id="6" name="Content Placeholder 5"/>
          <p:cNvPicPr>
            <a:picLocks noGrp="1" noChangeAspect="1"/>
          </p:cNvPicPr>
          <p:nvPr>
            <p:ph sz="quarter" idx="17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" y="1872000"/>
            <a:ext cx="3420000" cy="3420000"/>
          </a:xfrm>
        </p:spPr>
      </p:pic>
      <p:pic>
        <p:nvPicPr>
          <p:cNvPr id="8" name="Content Placeholder 7"/>
          <p:cNvPicPr>
            <a:picLocks noGrp="1" noChangeAspect="1"/>
          </p:cNvPicPr>
          <p:nvPr>
            <p:ph sz="quarter" idx="17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8000" y="1872000"/>
            <a:ext cx="3420000" cy="3420000"/>
          </a:xfrm>
        </p:spPr>
      </p:pic>
      <p:sp>
        <p:nvSpPr>
          <p:cNvPr id="13" name="TextBox 12"/>
          <p:cNvSpPr txBox="1"/>
          <p:nvPr/>
        </p:nvSpPr>
        <p:spPr>
          <a:xfrm>
            <a:off x="2947628" y="2367868"/>
            <a:ext cx="15481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mtClean="0"/>
              <a:t>Normalized MSE of 0.043</a:t>
            </a:r>
            <a:endParaRPr lang="en-US" sz="1400"/>
          </a:p>
        </p:txBody>
      </p:sp>
      <p:sp>
        <p:nvSpPr>
          <p:cNvPr id="32" name="TextBox 31"/>
          <p:cNvSpPr txBox="1"/>
          <p:nvPr/>
        </p:nvSpPr>
        <p:spPr>
          <a:xfrm>
            <a:off x="7289878" y="2367868"/>
            <a:ext cx="15481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Normalized MSE of 0.017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732392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Agenda</a:t>
            </a:r>
            <a:endParaRPr lang="en-US" dirty="0"/>
          </a:p>
        </p:txBody>
      </p:sp>
      <p:sp>
        <p:nvSpPr>
          <p:cNvPr id="5" name="Inhaltsplatzhalter 4"/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endParaRPr lang="en-US"/>
          </a:p>
        </p:txBody>
      </p:sp>
      <p:cxnSp>
        <p:nvCxnSpPr>
          <p:cNvPr id="7" name="Gerader Verbinder 6"/>
          <p:cNvCxnSpPr/>
          <p:nvPr/>
        </p:nvCxnSpPr>
        <p:spPr>
          <a:xfrm>
            <a:off x="827584" y="1773216"/>
            <a:ext cx="0" cy="360000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Gleichschenkliges Dreieck 7"/>
          <p:cNvSpPr/>
          <p:nvPr/>
        </p:nvSpPr>
        <p:spPr>
          <a:xfrm rot="5400000">
            <a:off x="827584" y="2639817"/>
            <a:ext cx="360040" cy="216024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feld 8"/>
          <p:cNvSpPr txBox="1"/>
          <p:nvPr/>
        </p:nvSpPr>
        <p:spPr>
          <a:xfrm>
            <a:off x="1223628" y="2549803"/>
            <a:ext cx="536459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de-DE" dirty="0" smtClean="0"/>
              <a:t>Basic </a:t>
            </a:r>
            <a:r>
              <a:rPr lang="de-DE" dirty="0" err="1" smtClean="0"/>
              <a:t>concepts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(digital) </a:t>
            </a:r>
            <a:r>
              <a:rPr lang="de-DE" dirty="0" err="1" smtClean="0"/>
              <a:t>sound</a:t>
            </a:r>
            <a:endParaRPr lang="de-DE" dirty="0" smtClean="0"/>
          </a:p>
          <a:p>
            <a:pPr marL="342900" indent="-342900">
              <a:buAutoNum type="arabicPeriod"/>
            </a:pPr>
            <a:endParaRPr lang="de-DE" dirty="0"/>
          </a:p>
          <a:p>
            <a:pPr marL="342900" indent="-342900">
              <a:buAutoNum type="arabicPeriod"/>
            </a:pPr>
            <a:endParaRPr lang="de-DE" dirty="0" smtClean="0"/>
          </a:p>
          <a:p>
            <a:pPr marL="342900" indent="-342900">
              <a:buAutoNum type="arabicPeriod"/>
            </a:pPr>
            <a:r>
              <a:rPr lang="de-DE" dirty="0" smtClean="0"/>
              <a:t>Fast Fourier Transform</a:t>
            </a:r>
          </a:p>
          <a:p>
            <a:pPr marL="342900" indent="-342900">
              <a:buAutoNum type="arabicPeriod"/>
            </a:pPr>
            <a:endParaRPr lang="de-DE" dirty="0"/>
          </a:p>
          <a:p>
            <a:pPr marL="342900" indent="-342900">
              <a:buAutoNum type="arabicPeriod"/>
            </a:pPr>
            <a:endParaRPr lang="de-DE" dirty="0" smtClean="0"/>
          </a:p>
          <a:p>
            <a:pPr marL="342900" indent="-342900">
              <a:buAutoNum type="arabicPeriod"/>
            </a:pPr>
            <a:r>
              <a:rPr lang="de-DE" dirty="0" smtClean="0"/>
              <a:t>Features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application</a:t>
            </a:r>
            <a:r>
              <a:rPr lang="de-DE" dirty="0" smtClean="0"/>
              <a:t> </a:t>
            </a:r>
            <a:r>
              <a:rPr lang="de-DE" dirty="0" err="1" smtClean="0"/>
              <a:t>examples</a:t>
            </a:r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val="799958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71722" y="224644"/>
            <a:ext cx="6504533" cy="481336"/>
          </a:xfrm>
        </p:spPr>
        <p:txBody>
          <a:bodyPr/>
          <a:lstStyle/>
          <a:p>
            <a:r>
              <a:rPr lang="en-US" dirty="0" smtClean="0"/>
              <a:t>The mathematics behind </a:t>
            </a:r>
            <a:r>
              <a:rPr lang="en-US" dirty="0" err="1" smtClean="0"/>
              <a:t>soundwaves</a:t>
            </a:r>
            <a:r>
              <a:rPr lang="en-US" dirty="0" smtClean="0"/>
              <a:t> are based on Trigonometry</a:t>
            </a:r>
            <a:endParaRPr lang="en-US" dirty="0"/>
          </a:p>
        </p:txBody>
      </p:sp>
      <p:sp>
        <p:nvSpPr>
          <p:cNvPr id="16" name="Content Placeholder 4"/>
          <p:cNvSpPr>
            <a:spLocks noGrp="1"/>
          </p:cNvSpPr>
          <p:nvPr>
            <p:ph sz="quarter" idx="17"/>
          </p:nvPr>
        </p:nvSpPr>
        <p:spPr>
          <a:xfrm>
            <a:off x="377825" y="5831815"/>
            <a:ext cx="8353600" cy="264185"/>
          </a:xfrm>
        </p:spPr>
        <p:txBody>
          <a:bodyPr/>
          <a:lstStyle/>
          <a:p>
            <a:r>
              <a:rPr lang="en-US" dirty="0"/>
              <a:t>Source: http://</a:t>
            </a:r>
            <a:r>
              <a:rPr lang="en-US" dirty="0" err="1"/>
              <a:t>cmc.music.columbia.edu</a:t>
            </a:r>
            <a:r>
              <a:rPr lang="en-US" dirty="0"/>
              <a:t>/</a:t>
            </a:r>
            <a:r>
              <a:rPr lang="en-US" dirty="0" err="1"/>
              <a:t>musicandcomputers</a:t>
            </a:r>
            <a:r>
              <a:rPr lang="en-US" dirty="0"/>
              <a:t>/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" y="1872000"/>
            <a:ext cx="3420000" cy="3420000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4391980" y="2133168"/>
            <a:ext cx="2736000" cy="2736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>
            <a:endCxn id="5" idx="2"/>
          </p:cNvCxnSpPr>
          <p:nvPr/>
        </p:nvCxnSpPr>
        <p:spPr>
          <a:xfrm flipH="1">
            <a:off x="4391980" y="3495408"/>
            <a:ext cx="1368152" cy="576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5111980" y="1758688"/>
            <a:ext cx="1296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smtClean="0"/>
              <a:t>Phasor</a:t>
            </a:r>
            <a:endParaRPr lang="en-US" sz="1400" dirty="0"/>
          </a:p>
        </p:txBody>
      </p:sp>
      <p:sp>
        <p:nvSpPr>
          <p:cNvPr id="19" name="Rectangle 18"/>
          <p:cNvSpPr/>
          <p:nvPr/>
        </p:nvSpPr>
        <p:spPr>
          <a:xfrm>
            <a:off x="1079920" y="2073249"/>
            <a:ext cx="2772000" cy="28443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935596" y="5288100"/>
            <a:ext cx="21609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431612" y="5398892"/>
            <a:ext cx="22321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smtClean="0"/>
              <a:t>Progress in time</a:t>
            </a:r>
            <a:endParaRPr lang="en-US" sz="1400" dirty="0"/>
          </a:p>
        </p:txBody>
      </p:sp>
      <p:sp>
        <p:nvSpPr>
          <p:cNvPr id="24" name="TextBox 23"/>
          <p:cNvSpPr txBox="1"/>
          <p:nvPr/>
        </p:nvSpPr>
        <p:spPr>
          <a:xfrm>
            <a:off x="7182834" y="1816305"/>
            <a:ext cx="1548591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The </a:t>
            </a:r>
            <a:r>
              <a:rPr lang="en-US" sz="1400" dirty="0" err="1" smtClean="0"/>
              <a:t>phasor</a:t>
            </a:r>
            <a:r>
              <a:rPr lang="en-US" sz="1400" dirty="0" smtClean="0"/>
              <a:t> spins at a frequency of 1Hz (1 turn per second)</a:t>
            </a:r>
          </a:p>
          <a:p>
            <a:endParaRPr lang="en-US" sz="1400" dirty="0" smtClean="0"/>
          </a:p>
          <a:p>
            <a:r>
              <a:rPr lang="en-US" sz="1400" dirty="0" smtClean="0"/>
              <a:t>This results in a sinusoid of frequency 1</a:t>
            </a:r>
          </a:p>
          <a:p>
            <a:endParaRPr lang="en-US" sz="1400" dirty="0" smtClean="0"/>
          </a:p>
          <a:p>
            <a:r>
              <a:rPr lang="en-US" sz="1400" dirty="0" smtClean="0"/>
              <a:t>The sinusoid is drawn according to the location of the arrowhead and the time passed</a:t>
            </a:r>
            <a:endParaRPr lang="en-US" sz="1400" dirty="0"/>
          </a:p>
        </p:txBody>
      </p:sp>
      <p:cxnSp>
        <p:nvCxnSpPr>
          <p:cNvPr id="29" name="Straight Connector 28"/>
          <p:cNvCxnSpPr>
            <a:stCxn id="19" idx="1"/>
            <a:endCxn id="5" idx="2"/>
          </p:cNvCxnSpPr>
          <p:nvPr/>
        </p:nvCxnSpPr>
        <p:spPr>
          <a:xfrm>
            <a:off x="1079920" y="3495407"/>
            <a:ext cx="3312060" cy="5761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8315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71722" y="224644"/>
            <a:ext cx="6504533" cy="481336"/>
          </a:xfrm>
        </p:spPr>
        <p:txBody>
          <a:bodyPr/>
          <a:lstStyle/>
          <a:p>
            <a:r>
              <a:rPr lang="en-US" dirty="0" smtClean="0"/>
              <a:t>The mathematics behind </a:t>
            </a:r>
            <a:r>
              <a:rPr lang="en-US" dirty="0" err="1" smtClean="0"/>
              <a:t>soundwaves</a:t>
            </a:r>
            <a:r>
              <a:rPr lang="en-US" dirty="0" smtClean="0"/>
              <a:t> are based on Trigonometry</a:t>
            </a:r>
            <a:endParaRPr lang="en-US" dirty="0"/>
          </a:p>
        </p:txBody>
      </p:sp>
      <p:sp>
        <p:nvSpPr>
          <p:cNvPr id="16" name="Content Placeholder 4"/>
          <p:cNvSpPr>
            <a:spLocks noGrp="1"/>
          </p:cNvSpPr>
          <p:nvPr>
            <p:ph sz="quarter" idx="17"/>
          </p:nvPr>
        </p:nvSpPr>
        <p:spPr>
          <a:xfrm>
            <a:off x="377825" y="5831815"/>
            <a:ext cx="8353600" cy="264185"/>
          </a:xfrm>
        </p:spPr>
        <p:txBody>
          <a:bodyPr/>
          <a:lstStyle/>
          <a:p>
            <a:r>
              <a:rPr lang="en-US" dirty="0"/>
              <a:t>Source: http://</a:t>
            </a:r>
            <a:r>
              <a:rPr lang="en-US" dirty="0" err="1"/>
              <a:t>cmc.music.columbia.edu</a:t>
            </a:r>
            <a:r>
              <a:rPr lang="en-US" dirty="0"/>
              <a:t>/</a:t>
            </a:r>
            <a:r>
              <a:rPr lang="en-US" dirty="0" err="1"/>
              <a:t>musicandcomputers</a:t>
            </a:r>
            <a:r>
              <a:rPr lang="en-US" dirty="0"/>
              <a:t>/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" y="1872000"/>
            <a:ext cx="3420000" cy="3420000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4391980" y="2133168"/>
            <a:ext cx="2736000" cy="2736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>
            <a:endCxn id="5" idx="0"/>
          </p:cNvCxnSpPr>
          <p:nvPr/>
        </p:nvCxnSpPr>
        <p:spPr>
          <a:xfrm flipH="1" flipV="1">
            <a:off x="5759980" y="2133168"/>
            <a:ext cx="152" cy="136223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5111980" y="1758688"/>
            <a:ext cx="1296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smtClean="0"/>
              <a:t>Phasor</a:t>
            </a:r>
            <a:endParaRPr lang="en-US" sz="1400" dirty="0"/>
          </a:p>
        </p:txBody>
      </p:sp>
      <p:sp>
        <p:nvSpPr>
          <p:cNvPr id="19" name="Rectangle 18"/>
          <p:cNvSpPr/>
          <p:nvPr/>
        </p:nvSpPr>
        <p:spPr>
          <a:xfrm>
            <a:off x="1799692" y="2073249"/>
            <a:ext cx="2052228" cy="28443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935596" y="5288100"/>
            <a:ext cx="864096" cy="39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431612" y="5398892"/>
            <a:ext cx="22321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smtClean="0"/>
              <a:t>Progress in time</a:t>
            </a:r>
            <a:endParaRPr lang="en-US" sz="1400" dirty="0"/>
          </a:p>
        </p:txBody>
      </p:sp>
      <p:sp>
        <p:nvSpPr>
          <p:cNvPr id="24" name="TextBox 23"/>
          <p:cNvSpPr txBox="1"/>
          <p:nvPr/>
        </p:nvSpPr>
        <p:spPr>
          <a:xfrm>
            <a:off x="7182834" y="1816305"/>
            <a:ext cx="1548591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The </a:t>
            </a:r>
            <a:r>
              <a:rPr lang="en-US" sz="1400" dirty="0" err="1" smtClean="0"/>
              <a:t>phasor</a:t>
            </a:r>
            <a:r>
              <a:rPr lang="en-US" sz="1400" dirty="0" smtClean="0"/>
              <a:t> spins at a frequency of 1Hz (1 turn per second)</a:t>
            </a:r>
          </a:p>
          <a:p>
            <a:endParaRPr lang="en-US" sz="1400" dirty="0" smtClean="0"/>
          </a:p>
          <a:p>
            <a:r>
              <a:rPr lang="en-US" sz="1400" dirty="0" smtClean="0"/>
              <a:t>This results in a sinusoid of frequency 1</a:t>
            </a:r>
          </a:p>
          <a:p>
            <a:endParaRPr lang="en-US" sz="1400" dirty="0" smtClean="0"/>
          </a:p>
          <a:p>
            <a:r>
              <a:rPr lang="en-US" sz="1400" dirty="0" smtClean="0"/>
              <a:t>The sinusoid is drawn according to the location of the arrowhead and the time passed</a:t>
            </a:r>
            <a:endParaRPr lang="en-US" sz="1400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799692" y="2096852"/>
            <a:ext cx="3924436" cy="0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394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71722" y="224644"/>
            <a:ext cx="6504533" cy="481336"/>
          </a:xfrm>
        </p:spPr>
        <p:txBody>
          <a:bodyPr/>
          <a:lstStyle/>
          <a:p>
            <a:r>
              <a:rPr lang="en-US" dirty="0" smtClean="0"/>
              <a:t>The mathematics behind </a:t>
            </a:r>
            <a:r>
              <a:rPr lang="en-US" dirty="0" err="1" smtClean="0"/>
              <a:t>soundwaves</a:t>
            </a:r>
            <a:r>
              <a:rPr lang="en-US" dirty="0" smtClean="0"/>
              <a:t> are based on Trigonometry</a:t>
            </a:r>
            <a:endParaRPr lang="en-US" dirty="0"/>
          </a:p>
        </p:txBody>
      </p:sp>
      <p:sp>
        <p:nvSpPr>
          <p:cNvPr id="16" name="Content Placeholder 4"/>
          <p:cNvSpPr>
            <a:spLocks noGrp="1"/>
          </p:cNvSpPr>
          <p:nvPr>
            <p:ph sz="quarter" idx="17"/>
          </p:nvPr>
        </p:nvSpPr>
        <p:spPr>
          <a:xfrm>
            <a:off x="377825" y="5831815"/>
            <a:ext cx="8353600" cy="264185"/>
          </a:xfrm>
        </p:spPr>
        <p:txBody>
          <a:bodyPr/>
          <a:lstStyle/>
          <a:p>
            <a:r>
              <a:rPr lang="en-US" dirty="0"/>
              <a:t>Source: http://</a:t>
            </a:r>
            <a:r>
              <a:rPr lang="en-US" dirty="0" err="1"/>
              <a:t>cmc.music.columbia.edu</a:t>
            </a:r>
            <a:r>
              <a:rPr lang="en-US" dirty="0"/>
              <a:t>/</a:t>
            </a:r>
            <a:r>
              <a:rPr lang="en-US" dirty="0" err="1"/>
              <a:t>musicandcomputers</a:t>
            </a:r>
            <a:r>
              <a:rPr lang="en-US" dirty="0"/>
              <a:t>/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" y="1872000"/>
            <a:ext cx="3420000" cy="3420000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4391980" y="2133168"/>
            <a:ext cx="2736000" cy="2736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>
            <a:endCxn id="5" idx="6"/>
          </p:cNvCxnSpPr>
          <p:nvPr/>
        </p:nvCxnSpPr>
        <p:spPr>
          <a:xfrm>
            <a:off x="5760132" y="3495408"/>
            <a:ext cx="1367848" cy="576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5111980" y="1758688"/>
            <a:ext cx="1296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smtClean="0"/>
              <a:t>Phasor</a:t>
            </a:r>
            <a:endParaRPr lang="en-US" sz="1400" dirty="0"/>
          </a:p>
        </p:txBody>
      </p:sp>
      <p:sp>
        <p:nvSpPr>
          <p:cNvPr id="19" name="Rectangle 18"/>
          <p:cNvSpPr/>
          <p:nvPr/>
        </p:nvSpPr>
        <p:spPr>
          <a:xfrm>
            <a:off x="2464918" y="2073249"/>
            <a:ext cx="1387002" cy="28443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/>
          <p:cNvCxnSpPr>
            <a:endCxn id="17" idx="2"/>
          </p:cNvCxnSpPr>
          <p:nvPr/>
        </p:nvCxnSpPr>
        <p:spPr>
          <a:xfrm>
            <a:off x="935596" y="5288100"/>
            <a:ext cx="1422404" cy="39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431612" y="5398892"/>
            <a:ext cx="22321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smtClean="0"/>
              <a:t>Progress in time</a:t>
            </a:r>
            <a:endParaRPr lang="en-US" sz="1400" dirty="0"/>
          </a:p>
        </p:txBody>
      </p:sp>
      <p:sp>
        <p:nvSpPr>
          <p:cNvPr id="24" name="TextBox 23"/>
          <p:cNvSpPr txBox="1"/>
          <p:nvPr/>
        </p:nvSpPr>
        <p:spPr>
          <a:xfrm>
            <a:off x="7182834" y="1816305"/>
            <a:ext cx="1548591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The </a:t>
            </a:r>
            <a:r>
              <a:rPr lang="en-US" sz="1400" dirty="0" err="1" smtClean="0"/>
              <a:t>phasor</a:t>
            </a:r>
            <a:r>
              <a:rPr lang="en-US" sz="1400" dirty="0" smtClean="0"/>
              <a:t> spins at a frequency of 1Hz (1 turn per second)</a:t>
            </a:r>
          </a:p>
          <a:p>
            <a:endParaRPr lang="en-US" sz="1400" dirty="0" smtClean="0"/>
          </a:p>
          <a:p>
            <a:r>
              <a:rPr lang="en-US" sz="1400" dirty="0" smtClean="0"/>
              <a:t>This results in a sinusoid of frequency 1</a:t>
            </a:r>
          </a:p>
          <a:p>
            <a:endParaRPr lang="en-US" sz="1400" dirty="0" smtClean="0"/>
          </a:p>
          <a:p>
            <a:r>
              <a:rPr lang="en-US" sz="1400" dirty="0" smtClean="0"/>
              <a:t>The sinusoid is drawn according to the location of the arrowhead and the time passed</a:t>
            </a:r>
            <a:endParaRPr lang="en-US" sz="1400" dirty="0"/>
          </a:p>
        </p:txBody>
      </p:sp>
      <p:cxnSp>
        <p:nvCxnSpPr>
          <p:cNvPr id="29" name="Straight Connector 28"/>
          <p:cNvCxnSpPr/>
          <p:nvPr/>
        </p:nvCxnSpPr>
        <p:spPr>
          <a:xfrm flipV="1">
            <a:off x="2519772" y="3495408"/>
            <a:ext cx="3204356" cy="0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7049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71722" y="224644"/>
            <a:ext cx="6504533" cy="481336"/>
          </a:xfrm>
        </p:spPr>
        <p:txBody>
          <a:bodyPr/>
          <a:lstStyle/>
          <a:p>
            <a:r>
              <a:rPr lang="en-US" dirty="0" smtClean="0"/>
              <a:t>The mathematics behind </a:t>
            </a:r>
            <a:r>
              <a:rPr lang="en-US" dirty="0" err="1" smtClean="0"/>
              <a:t>soundwaves</a:t>
            </a:r>
            <a:r>
              <a:rPr lang="en-US" dirty="0" smtClean="0"/>
              <a:t> are based on Trigonometry</a:t>
            </a:r>
            <a:endParaRPr lang="en-US" dirty="0"/>
          </a:p>
        </p:txBody>
      </p:sp>
      <p:sp>
        <p:nvSpPr>
          <p:cNvPr id="16" name="Content Placeholder 4"/>
          <p:cNvSpPr>
            <a:spLocks noGrp="1"/>
          </p:cNvSpPr>
          <p:nvPr>
            <p:ph sz="quarter" idx="17"/>
          </p:nvPr>
        </p:nvSpPr>
        <p:spPr>
          <a:xfrm>
            <a:off x="377825" y="5831815"/>
            <a:ext cx="8353600" cy="264185"/>
          </a:xfrm>
        </p:spPr>
        <p:txBody>
          <a:bodyPr/>
          <a:lstStyle/>
          <a:p>
            <a:r>
              <a:rPr lang="en-US" dirty="0"/>
              <a:t>Source: http://</a:t>
            </a:r>
            <a:r>
              <a:rPr lang="en-US" dirty="0" err="1"/>
              <a:t>cmc.music.columbia.edu</a:t>
            </a:r>
            <a:r>
              <a:rPr lang="en-US" dirty="0"/>
              <a:t>/</a:t>
            </a:r>
            <a:r>
              <a:rPr lang="en-US" dirty="0" err="1"/>
              <a:t>musicandcomputers</a:t>
            </a:r>
            <a:r>
              <a:rPr lang="en-US" dirty="0"/>
              <a:t>/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" y="1872000"/>
            <a:ext cx="3420000" cy="3420000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4391980" y="2133168"/>
            <a:ext cx="2736000" cy="2736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>
            <a:endCxn id="5" idx="4"/>
          </p:cNvCxnSpPr>
          <p:nvPr/>
        </p:nvCxnSpPr>
        <p:spPr>
          <a:xfrm flipH="1">
            <a:off x="5759980" y="3495408"/>
            <a:ext cx="152" cy="137376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5111980" y="1758688"/>
            <a:ext cx="1296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smtClean="0"/>
              <a:t>Phasor</a:t>
            </a:r>
            <a:endParaRPr lang="en-US" sz="1400" dirty="0"/>
          </a:p>
        </p:txBody>
      </p:sp>
      <p:sp>
        <p:nvSpPr>
          <p:cNvPr id="19" name="Rectangle 18"/>
          <p:cNvSpPr/>
          <p:nvPr/>
        </p:nvSpPr>
        <p:spPr>
          <a:xfrm>
            <a:off x="3203848" y="2073249"/>
            <a:ext cx="648072" cy="28443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935596" y="5288100"/>
            <a:ext cx="2268252" cy="39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431612" y="5398892"/>
            <a:ext cx="22321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smtClean="0"/>
              <a:t>Progress in time</a:t>
            </a:r>
            <a:endParaRPr lang="en-US" sz="1400" dirty="0"/>
          </a:p>
        </p:txBody>
      </p:sp>
      <p:sp>
        <p:nvSpPr>
          <p:cNvPr id="24" name="TextBox 23"/>
          <p:cNvSpPr txBox="1"/>
          <p:nvPr/>
        </p:nvSpPr>
        <p:spPr>
          <a:xfrm>
            <a:off x="7182834" y="1816305"/>
            <a:ext cx="1548591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The </a:t>
            </a:r>
            <a:r>
              <a:rPr lang="en-US" sz="1400" dirty="0" err="1" smtClean="0"/>
              <a:t>phasor</a:t>
            </a:r>
            <a:r>
              <a:rPr lang="en-US" sz="1400" dirty="0" smtClean="0"/>
              <a:t> spins at a frequency of 1Hz (1 turn per second)</a:t>
            </a:r>
          </a:p>
          <a:p>
            <a:endParaRPr lang="en-US" sz="1400" dirty="0" smtClean="0"/>
          </a:p>
          <a:p>
            <a:r>
              <a:rPr lang="en-US" sz="1400" dirty="0" smtClean="0"/>
              <a:t>This results in a sinusoid of frequency 1</a:t>
            </a:r>
          </a:p>
          <a:p>
            <a:endParaRPr lang="en-US" sz="1400" dirty="0" smtClean="0"/>
          </a:p>
          <a:p>
            <a:r>
              <a:rPr lang="en-US" sz="1400" dirty="0" smtClean="0"/>
              <a:t>The sinusoid is drawn according to the location of the arrowhead and the time passed</a:t>
            </a:r>
            <a:endParaRPr lang="en-US" sz="1400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3203848" y="4869168"/>
            <a:ext cx="2543460" cy="0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0496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71722" y="224644"/>
            <a:ext cx="6504533" cy="481336"/>
          </a:xfrm>
        </p:spPr>
        <p:txBody>
          <a:bodyPr/>
          <a:lstStyle/>
          <a:p>
            <a:r>
              <a:rPr lang="en-US" dirty="0" smtClean="0"/>
              <a:t>The mathematics behind </a:t>
            </a:r>
            <a:r>
              <a:rPr lang="en-US" dirty="0" err="1" smtClean="0"/>
              <a:t>soundwaves</a:t>
            </a:r>
            <a:r>
              <a:rPr lang="en-US" dirty="0" smtClean="0"/>
              <a:t> are based on Trigonometry</a:t>
            </a:r>
            <a:endParaRPr lang="en-US" dirty="0"/>
          </a:p>
        </p:txBody>
      </p:sp>
      <p:sp>
        <p:nvSpPr>
          <p:cNvPr id="16" name="Content Placeholder 4"/>
          <p:cNvSpPr>
            <a:spLocks noGrp="1"/>
          </p:cNvSpPr>
          <p:nvPr>
            <p:ph sz="quarter" idx="17"/>
          </p:nvPr>
        </p:nvSpPr>
        <p:spPr>
          <a:xfrm>
            <a:off x="377825" y="5831815"/>
            <a:ext cx="8353600" cy="264185"/>
          </a:xfrm>
        </p:spPr>
        <p:txBody>
          <a:bodyPr/>
          <a:lstStyle/>
          <a:p>
            <a:r>
              <a:rPr lang="en-US" dirty="0"/>
              <a:t>Source: http://</a:t>
            </a:r>
            <a:r>
              <a:rPr lang="en-US" dirty="0" err="1"/>
              <a:t>cmc.music.columbia.edu</a:t>
            </a:r>
            <a:r>
              <a:rPr lang="en-US" dirty="0"/>
              <a:t>/</a:t>
            </a:r>
            <a:r>
              <a:rPr lang="en-US" dirty="0" err="1"/>
              <a:t>musicandcomputers</a:t>
            </a:r>
            <a:r>
              <a:rPr lang="en-US" dirty="0"/>
              <a:t>/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" y="1872000"/>
            <a:ext cx="3420000" cy="3420000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4391980" y="2133168"/>
            <a:ext cx="2736000" cy="2736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>
            <a:endCxn id="5" idx="2"/>
          </p:cNvCxnSpPr>
          <p:nvPr/>
        </p:nvCxnSpPr>
        <p:spPr>
          <a:xfrm flipH="1">
            <a:off x="4391980" y="3495408"/>
            <a:ext cx="1368152" cy="576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5111980" y="1758688"/>
            <a:ext cx="1296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smtClean="0"/>
              <a:t>Phasor</a:t>
            </a:r>
            <a:endParaRPr lang="en-US" sz="1400" dirty="0"/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935596" y="5288100"/>
            <a:ext cx="2904654" cy="39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431612" y="5398892"/>
            <a:ext cx="22321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smtClean="0"/>
              <a:t>Progress in time</a:t>
            </a:r>
            <a:endParaRPr lang="en-US" sz="1400" dirty="0"/>
          </a:p>
        </p:txBody>
      </p:sp>
      <p:sp>
        <p:nvSpPr>
          <p:cNvPr id="24" name="TextBox 23"/>
          <p:cNvSpPr txBox="1"/>
          <p:nvPr/>
        </p:nvSpPr>
        <p:spPr>
          <a:xfrm>
            <a:off x="7182834" y="1816305"/>
            <a:ext cx="1548591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The </a:t>
            </a:r>
            <a:r>
              <a:rPr lang="en-US" sz="1400" dirty="0" err="1" smtClean="0"/>
              <a:t>phasor</a:t>
            </a:r>
            <a:r>
              <a:rPr lang="en-US" sz="1400" dirty="0" smtClean="0"/>
              <a:t> spins at a frequency of 1Hz (1 turn per second)</a:t>
            </a:r>
          </a:p>
          <a:p>
            <a:endParaRPr lang="en-US" sz="1400" dirty="0" smtClean="0"/>
          </a:p>
          <a:p>
            <a:r>
              <a:rPr lang="en-US" sz="1400" dirty="0" smtClean="0"/>
              <a:t>This results in a sinusoid of frequency 1</a:t>
            </a:r>
          </a:p>
          <a:p>
            <a:endParaRPr lang="en-US" sz="1400" dirty="0" smtClean="0"/>
          </a:p>
          <a:p>
            <a:r>
              <a:rPr lang="en-US" sz="1400" dirty="0" smtClean="0"/>
              <a:t>The sinusoid is drawn according to the location of the arrowhead and the time passed</a:t>
            </a:r>
            <a:endParaRPr lang="en-US" sz="1400" dirty="0"/>
          </a:p>
        </p:txBody>
      </p:sp>
      <p:cxnSp>
        <p:nvCxnSpPr>
          <p:cNvPr id="29" name="Straight Connector 28"/>
          <p:cNvCxnSpPr>
            <a:endCxn id="5" idx="2"/>
          </p:cNvCxnSpPr>
          <p:nvPr/>
        </p:nvCxnSpPr>
        <p:spPr>
          <a:xfrm>
            <a:off x="3840250" y="3495408"/>
            <a:ext cx="551730" cy="0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6399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71722" y="224644"/>
            <a:ext cx="6504533" cy="481336"/>
          </a:xfrm>
        </p:spPr>
        <p:txBody>
          <a:bodyPr/>
          <a:lstStyle/>
          <a:p>
            <a:r>
              <a:rPr lang="en-US" dirty="0" smtClean="0"/>
              <a:t>Sound waves can be easily manipulated based on sinus function</a:t>
            </a:r>
            <a:endParaRPr lang="en-US" dirty="0"/>
          </a:p>
        </p:txBody>
      </p:sp>
      <p:pic>
        <p:nvPicPr>
          <p:cNvPr id="14" name="Content Placeholder 13"/>
          <p:cNvPicPr>
            <a:picLocks noGrp="1" noChangeAspect="1"/>
          </p:cNvPicPr>
          <p:nvPr>
            <p:ph sz="quarter" idx="17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5225" y="2088000"/>
            <a:ext cx="2700000" cy="2700000"/>
          </a:xfr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4537" y="2088000"/>
            <a:ext cx="2700000" cy="27000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" y="2088000"/>
            <a:ext cx="2700000" cy="270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683568" y="4920028"/>
                <a:ext cx="214873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charset="0"/>
                        </a:rPr>
                        <m:t>𝑓</m:t>
                      </m:r>
                      <m:d>
                        <m:dPr>
                          <m:ctrlPr>
                            <a:rPr lang="de-DE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charset="0"/>
                            </a:rPr>
                            <m:t>𝑡</m:t>
                          </m:r>
                        </m:e>
                      </m:d>
                      <m:r>
                        <a:rPr lang="de-DE" b="0" i="1" smtClean="0">
                          <a:latin typeface="Cambria Math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charset="0"/>
                        </a:rPr>
                        <m:t>sin</m:t>
                      </m:r>
                      <m:r>
                        <a:rPr lang="de-DE" b="0" i="1" smtClean="0">
                          <a:latin typeface="Cambria Math" charset="0"/>
                        </a:rPr>
                        <m:t>⁡(2∗</m:t>
                      </m:r>
                      <m:r>
                        <a:rPr lang="de-DE" b="0" i="1" smtClean="0">
                          <a:latin typeface="Cambria Math" charset="0"/>
                        </a:rPr>
                        <m:t>𝛑</m:t>
                      </m:r>
                      <m:r>
                        <a:rPr lang="de-DE" b="0" i="1" smtClean="0">
                          <a:latin typeface="Cambria Math" charset="0"/>
                        </a:rPr>
                        <m:t>∗</m:t>
                      </m:r>
                      <m:r>
                        <a:rPr lang="de-DE" b="0" i="1" smtClean="0">
                          <a:latin typeface="Cambria Math" charset="0"/>
                        </a:rPr>
                        <m:t>𝑡</m:t>
                      </m:r>
                      <m:r>
                        <a:rPr lang="de-DE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8" y="4920028"/>
                <a:ext cx="2148730" cy="276999"/>
              </a:xfrm>
              <a:prstGeom prst="rect">
                <a:avLst/>
              </a:prstGeom>
              <a:blipFill rotWithShape="0">
                <a:blip r:embed="rId5"/>
                <a:stretch>
                  <a:fillRect l="-1416" t="-141304" r="-1416" b="-178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3368205" y="4920028"/>
                <a:ext cx="249177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charset="0"/>
                        </a:rPr>
                        <m:t>𝑓</m:t>
                      </m:r>
                      <m:d>
                        <m:dPr>
                          <m:ctrlPr>
                            <a:rPr lang="de-DE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charset="0"/>
                            </a:rPr>
                            <m:t>𝑡</m:t>
                          </m:r>
                        </m:e>
                      </m:d>
                      <m:r>
                        <a:rPr lang="de-DE" b="0" i="1" smtClean="0">
                          <a:latin typeface="Cambria Math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charset="0"/>
                        </a:rPr>
                        <m:t>sin</m:t>
                      </m:r>
                      <m:r>
                        <a:rPr lang="de-DE" b="0" i="1" smtClean="0">
                          <a:latin typeface="Cambria Math" charset="0"/>
                        </a:rPr>
                        <m:t>⁡(5∗2∗</m:t>
                      </m:r>
                      <m:r>
                        <a:rPr lang="de-DE" b="0" i="1" smtClean="0">
                          <a:latin typeface="Cambria Math" charset="0"/>
                        </a:rPr>
                        <m:t>𝛑</m:t>
                      </m:r>
                      <m:r>
                        <a:rPr lang="de-DE" b="0" i="1" smtClean="0">
                          <a:latin typeface="Cambria Math" charset="0"/>
                        </a:rPr>
                        <m:t>∗</m:t>
                      </m:r>
                      <m:r>
                        <a:rPr lang="de-DE" b="0" i="1" smtClean="0">
                          <a:latin typeface="Cambria Math" charset="0"/>
                        </a:rPr>
                        <m:t>𝑡</m:t>
                      </m:r>
                      <m:r>
                        <a:rPr lang="de-DE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8205" y="4920028"/>
                <a:ext cx="2491772" cy="276999"/>
              </a:xfrm>
              <a:prstGeom prst="rect">
                <a:avLst/>
              </a:prstGeom>
              <a:blipFill rotWithShape="0">
                <a:blip r:embed="rId6"/>
                <a:stretch>
                  <a:fillRect l="-1225" t="-141304" r="-1471" b="-178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6286557" y="4925156"/>
                <a:ext cx="249177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charset="0"/>
                        </a:rPr>
                        <m:t>𝑓</m:t>
                      </m:r>
                      <m:d>
                        <m:dPr>
                          <m:ctrlPr>
                            <a:rPr lang="de-DE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charset="0"/>
                            </a:rPr>
                            <m:t>𝑡</m:t>
                          </m:r>
                        </m:e>
                      </m:d>
                      <m:r>
                        <a:rPr lang="de-DE" b="0" i="1" smtClean="0">
                          <a:latin typeface="Cambria Math" charset="0"/>
                        </a:rPr>
                        <m:t>=</m:t>
                      </m:r>
                      <m:r>
                        <a:rPr lang="de-DE" b="0" i="0" smtClean="0">
                          <a:latin typeface="Cambria Math" charset="0"/>
                        </a:rPr>
                        <m:t>5∗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charset="0"/>
                        </a:rPr>
                        <m:t>sin</m:t>
                      </m:r>
                      <m:r>
                        <a:rPr lang="de-DE" b="0" i="1" smtClean="0">
                          <a:latin typeface="Cambria Math" charset="0"/>
                        </a:rPr>
                        <m:t>⁡(2∗</m:t>
                      </m:r>
                      <m:r>
                        <a:rPr lang="de-DE" b="0" i="1" smtClean="0">
                          <a:latin typeface="Cambria Math" charset="0"/>
                        </a:rPr>
                        <m:t>𝛑</m:t>
                      </m:r>
                      <m:r>
                        <a:rPr lang="de-DE" b="0" i="1" smtClean="0">
                          <a:latin typeface="Cambria Math" charset="0"/>
                        </a:rPr>
                        <m:t>∗</m:t>
                      </m:r>
                      <m:r>
                        <a:rPr lang="de-DE" b="0" i="1" smtClean="0">
                          <a:latin typeface="Cambria Math" charset="0"/>
                        </a:rPr>
                        <m:t>𝑡</m:t>
                      </m:r>
                      <m:r>
                        <a:rPr lang="de-DE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57" y="4925156"/>
                <a:ext cx="2491772" cy="276999"/>
              </a:xfrm>
              <a:prstGeom prst="rect">
                <a:avLst/>
              </a:prstGeom>
              <a:blipFill rotWithShape="0">
                <a:blip r:embed="rId7"/>
                <a:stretch>
                  <a:fillRect l="-1222" t="-144444" r="-1222" b="-18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33499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71722" y="224644"/>
            <a:ext cx="6504533" cy="481336"/>
          </a:xfrm>
        </p:spPr>
        <p:txBody>
          <a:bodyPr/>
          <a:lstStyle/>
          <a:p>
            <a:r>
              <a:rPr lang="en-US" dirty="0" smtClean="0"/>
              <a:t>Sound waves can Also be phase-shifted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7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8000" y="1872000"/>
            <a:ext cx="3420000" cy="3420000"/>
          </a:xfrm>
        </p:spPr>
      </p:pic>
      <p:grpSp>
        <p:nvGrpSpPr>
          <p:cNvPr id="16" name="Group 15"/>
          <p:cNvGrpSpPr/>
          <p:nvPr/>
        </p:nvGrpSpPr>
        <p:grpSpPr>
          <a:xfrm>
            <a:off x="358775" y="1393031"/>
            <a:ext cx="3889189" cy="307777"/>
            <a:chOff x="358775" y="1609055"/>
            <a:chExt cx="3889189" cy="307777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358775" y="1916832"/>
              <a:ext cx="388918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/>
                <p:cNvSpPr txBox="1"/>
                <p:nvPr/>
              </p:nvSpPr>
              <p:spPr>
                <a:xfrm>
                  <a:off x="358775" y="1609055"/>
                  <a:ext cx="3889189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400" b="1" i="1" smtClean="0">
                            <a:latin typeface="Cambria Math" charset="0"/>
                          </a:rPr>
                          <m:t>𝒇</m:t>
                        </m:r>
                        <m:d>
                          <m:dPr>
                            <m:ctrlPr>
                              <a:rPr lang="de-DE" sz="1400" b="1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de-DE" sz="1400" b="1" i="1" smtClean="0">
                                <a:latin typeface="Cambria Math" charset="0"/>
                              </a:rPr>
                              <m:t>𝒕</m:t>
                            </m:r>
                          </m:e>
                        </m:d>
                        <m:r>
                          <a:rPr lang="de-DE" sz="1400" b="1" i="1" smtClean="0">
                            <a:latin typeface="Cambria Math" charset="0"/>
                          </a:rPr>
                          <m:t>=</m:t>
                        </m:r>
                        <m:r>
                          <a:rPr lang="de-DE" sz="1400" b="1" i="0" smtClean="0">
                            <a:latin typeface="Cambria Math" charset="0"/>
                          </a:rPr>
                          <m:t>𝐬𝐢𝐧</m:t>
                        </m:r>
                        <m:r>
                          <a:rPr lang="de-DE" sz="1400" b="1" i="1" smtClean="0">
                            <a:latin typeface="Cambria Math" charset="0"/>
                          </a:rPr>
                          <m:t>(</m:t>
                        </m:r>
                        <m:r>
                          <a:rPr lang="de-DE" sz="1400" b="1" i="1" smtClean="0">
                            <a:latin typeface="Cambria Math" charset="0"/>
                          </a:rPr>
                          <m:t>𝟐</m:t>
                        </m:r>
                        <m:r>
                          <a:rPr lang="de-DE" sz="1400" b="1" i="1" smtClean="0">
                            <a:latin typeface="Cambria Math" charset="0"/>
                          </a:rPr>
                          <m:t>∗</m:t>
                        </m:r>
                        <m:r>
                          <a:rPr lang="de-DE" sz="1400" b="1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𝝅</m:t>
                        </m:r>
                        <m:r>
                          <a:rPr lang="de-DE" sz="1400" b="1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∗</m:t>
                        </m:r>
                        <m:r>
                          <a:rPr lang="de-DE" sz="1400" b="1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𝒕</m:t>
                        </m:r>
                        <m:r>
                          <a:rPr lang="de-DE" sz="1400" b="1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+</m:t>
                        </m:r>
                        <m:r>
                          <a:rPr lang="de-DE" sz="1400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𝝅</m:t>
                        </m:r>
                        <m:r>
                          <a:rPr lang="de-DE" sz="1400" b="1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/</m:t>
                        </m:r>
                        <m:r>
                          <a:rPr lang="de-DE" sz="1400" b="1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𝟐</m:t>
                        </m:r>
                        <m:r>
                          <a:rPr lang="de-DE" sz="1400" b="1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)</m:t>
                        </m:r>
                      </m:oMath>
                    </m:oMathPara>
                  </a14:m>
                  <a:endParaRPr lang="en-US" sz="1400" b="1" dirty="0"/>
                </a:p>
              </p:txBody>
            </p:sp>
          </mc:Choice>
          <mc:Fallback xmlns="">
            <p:sp>
              <p:nvSpPr>
                <p:cNvPr id="18" name="TextBox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8775" y="1609055"/>
                  <a:ext cx="3889189" cy="307777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b="-12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0" name="Group 19"/>
          <p:cNvGrpSpPr/>
          <p:nvPr/>
        </p:nvGrpSpPr>
        <p:grpSpPr>
          <a:xfrm>
            <a:off x="4896036" y="1393030"/>
            <a:ext cx="3889189" cy="307777"/>
            <a:chOff x="358775" y="1609055"/>
            <a:chExt cx="3889189" cy="307777"/>
          </a:xfrm>
        </p:grpSpPr>
        <p:cxnSp>
          <p:nvCxnSpPr>
            <p:cNvPr id="23" name="Straight Connector 22"/>
            <p:cNvCxnSpPr/>
            <p:nvPr/>
          </p:nvCxnSpPr>
          <p:spPr>
            <a:xfrm>
              <a:off x="358775" y="1916832"/>
              <a:ext cx="388918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/>
                <p:cNvSpPr txBox="1"/>
                <p:nvPr/>
              </p:nvSpPr>
              <p:spPr>
                <a:xfrm>
                  <a:off x="358775" y="1609055"/>
                  <a:ext cx="3889189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400" b="1" i="1" dirty="0" smtClean="0">
                            <a:latin typeface="Cambria Math" charset="0"/>
                          </a:rPr>
                          <m:t>𝒇</m:t>
                        </m:r>
                        <m:d>
                          <m:dPr>
                            <m:ctrlPr>
                              <a:rPr lang="de-DE" sz="1400" b="1" i="1" dirty="0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de-DE" sz="1400" b="1" i="1" dirty="0" smtClean="0">
                                <a:latin typeface="Cambria Math" charset="0"/>
                              </a:rPr>
                              <m:t>𝒕</m:t>
                            </m:r>
                          </m:e>
                        </m:d>
                        <m:r>
                          <a:rPr lang="de-DE" sz="1400" b="1" i="1" dirty="0" smtClean="0">
                            <a:latin typeface="Cambria Math" charset="0"/>
                          </a:rPr>
                          <m:t>=</m:t>
                        </m:r>
                        <m:r>
                          <a:rPr lang="de-DE" sz="1400" b="1" i="0" dirty="0" smtClean="0">
                            <a:latin typeface="Cambria Math" charset="0"/>
                          </a:rPr>
                          <m:t>𝐜𝐨𝐬</m:t>
                        </m:r>
                        <m:r>
                          <a:rPr lang="de-DE" sz="1400" b="1" i="1" dirty="0" smtClean="0">
                            <a:latin typeface="Cambria Math" charset="0"/>
                          </a:rPr>
                          <m:t>(</m:t>
                        </m:r>
                        <m:r>
                          <a:rPr lang="de-DE" sz="1400" b="1" i="1" dirty="0" smtClean="0">
                            <a:latin typeface="Cambria Math" charset="0"/>
                          </a:rPr>
                          <m:t>𝟐</m:t>
                        </m:r>
                        <m:r>
                          <a:rPr lang="de-DE" sz="1400" b="1" i="1" dirty="0" smtClean="0">
                            <a:latin typeface="Cambria Math" charset="0"/>
                          </a:rPr>
                          <m:t>∗</m:t>
                        </m:r>
                        <m:r>
                          <a:rPr lang="de-DE" sz="1400" b="1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𝝅</m:t>
                        </m:r>
                        <m:r>
                          <a:rPr lang="de-DE" sz="1400" b="1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∗</m:t>
                        </m:r>
                        <m:r>
                          <a:rPr lang="de-DE" sz="1400" b="1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𝒕</m:t>
                        </m:r>
                        <m:r>
                          <a:rPr lang="de-DE" sz="1400" b="1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)</m:t>
                        </m:r>
                      </m:oMath>
                    </m:oMathPara>
                  </a14:m>
                  <a:endParaRPr lang="en-US" sz="1400" b="1" dirty="0"/>
                </a:p>
              </p:txBody>
            </p:sp>
          </mc:Choice>
          <mc:Fallback xmlns="">
            <p:sp>
              <p:nvSpPr>
                <p:cNvPr id="24" name="TextBox 2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8775" y="1609055"/>
                  <a:ext cx="3889189" cy="307777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b="-12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7" name="Content Placeholder 6"/>
          <p:cNvPicPr>
            <a:picLocks noGrp="1" noChangeAspect="1"/>
          </p:cNvPicPr>
          <p:nvPr>
            <p:ph sz="quarter" idx="17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" y="1872000"/>
            <a:ext cx="3420000" cy="3420000"/>
          </a:xfrm>
        </p:spPr>
      </p:pic>
    </p:spTree>
    <p:extLst>
      <p:ext uri="{BB962C8B-B14F-4D97-AF65-F5344CB8AC3E}">
        <p14:creationId xmlns:p14="http://schemas.microsoft.com/office/powerpoint/2010/main" val="1180219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Agenda</a:t>
            </a:r>
            <a:endParaRPr lang="en-US" dirty="0"/>
          </a:p>
        </p:txBody>
      </p:sp>
      <p:sp>
        <p:nvSpPr>
          <p:cNvPr id="5" name="Inhaltsplatzhalter 4"/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endParaRPr lang="en-US"/>
          </a:p>
        </p:txBody>
      </p:sp>
      <p:cxnSp>
        <p:nvCxnSpPr>
          <p:cNvPr id="7" name="Gerader Verbinder 6"/>
          <p:cNvCxnSpPr/>
          <p:nvPr/>
        </p:nvCxnSpPr>
        <p:spPr>
          <a:xfrm>
            <a:off x="827584" y="1773216"/>
            <a:ext cx="0" cy="360000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Gleichschenkliges Dreieck 7"/>
          <p:cNvSpPr/>
          <p:nvPr/>
        </p:nvSpPr>
        <p:spPr>
          <a:xfrm rot="5400000">
            <a:off x="827584" y="3465004"/>
            <a:ext cx="360040" cy="216024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feld 8"/>
          <p:cNvSpPr txBox="1"/>
          <p:nvPr/>
        </p:nvSpPr>
        <p:spPr>
          <a:xfrm>
            <a:off x="1223628" y="2549803"/>
            <a:ext cx="536459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de-DE" dirty="0" smtClean="0"/>
              <a:t>Basic </a:t>
            </a:r>
            <a:r>
              <a:rPr lang="de-DE" dirty="0" err="1" smtClean="0"/>
              <a:t>concepts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(digital) </a:t>
            </a:r>
            <a:r>
              <a:rPr lang="de-DE" dirty="0" err="1" smtClean="0"/>
              <a:t>sound</a:t>
            </a:r>
            <a:endParaRPr lang="de-DE" dirty="0" smtClean="0"/>
          </a:p>
          <a:p>
            <a:pPr marL="342900" indent="-342900">
              <a:buAutoNum type="arabicPeriod"/>
            </a:pPr>
            <a:endParaRPr lang="de-DE" dirty="0"/>
          </a:p>
          <a:p>
            <a:pPr marL="342900" indent="-342900">
              <a:buAutoNum type="arabicPeriod"/>
            </a:pPr>
            <a:endParaRPr lang="de-DE" dirty="0" smtClean="0"/>
          </a:p>
          <a:p>
            <a:pPr marL="342900" indent="-342900">
              <a:buAutoNum type="arabicPeriod"/>
            </a:pPr>
            <a:r>
              <a:rPr lang="de-DE" dirty="0" smtClean="0"/>
              <a:t>Fast Fourier Transform</a:t>
            </a:r>
          </a:p>
          <a:p>
            <a:pPr marL="342900" indent="-342900">
              <a:buAutoNum type="arabicPeriod"/>
            </a:pPr>
            <a:endParaRPr lang="de-DE" dirty="0"/>
          </a:p>
          <a:p>
            <a:pPr marL="342900" indent="-342900">
              <a:buAutoNum type="arabicPeriod"/>
            </a:pPr>
            <a:endParaRPr lang="de-DE" dirty="0" smtClean="0"/>
          </a:p>
          <a:p>
            <a:pPr marL="342900" indent="-342900">
              <a:buAutoNum type="arabicPeriod"/>
            </a:pPr>
            <a:r>
              <a:rPr lang="de-DE" dirty="0" smtClean="0"/>
              <a:t>Features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application</a:t>
            </a:r>
            <a:r>
              <a:rPr lang="de-DE" dirty="0" smtClean="0"/>
              <a:t> </a:t>
            </a:r>
            <a:r>
              <a:rPr lang="de-DE" dirty="0" err="1" smtClean="0"/>
              <a:t>examples</a:t>
            </a:r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val="1169090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71722" y="224644"/>
            <a:ext cx="6504533" cy="481336"/>
          </a:xfrm>
        </p:spPr>
        <p:txBody>
          <a:bodyPr/>
          <a:lstStyle/>
          <a:p>
            <a:r>
              <a:rPr lang="en-US" dirty="0" smtClean="0"/>
              <a:t>Stored samples do not directly yield useful features</a:t>
            </a:r>
            <a:endParaRPr lang="en-US" dirty="0"/>
          </a:p>
        </p:txBody>
      </p:sp>
      <p:grpSp>
        <p:nvGrpSpPr>
          <p:cNvPr id="17" name="Group 16"/>
          <p:cNvGrpSpPr/>
          <p:nvPr/>
        </p:nvGrpSpPr>
        <p:grpSpPr>
          <a:xfrm>
            <a:off x="358775" y="1393031"/>
            <a:ext cx="3889189" cy="307777"/>
            <a:chOff x="358775" y="1609055"/>
            <a:chExt cx="3889189" cy="307777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358775" y="1916832"/>
              <a:ext cx="388918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358775" y="1609055"/>
              <a:ext cx="388918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/>
                <a:t>More complex wave form</a:t>
              </a:r>
              <a:endParaRPr lang="en-US" sz="1400" b="1" dirty="0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4896036" y="1393030"/>
            <a:ext cx="3889189" cy="307777"/>
            <a:chOff x="358775" y="1609055"/>
            <a:chExt cx="3889189" cy="307777"/>
          </a:xfrm>
        </p:grpSpPr>
        <p:cxnSp>
          <p:nvCxnSpPr>
            <p:cNvPr id="23" name="Straight Connector 22"/>
            <p:cNvCxnSpPr/>
            <p:nvPr/>
          </p:nvCxnSpPr>
          <p:spPr>
            <a:xfrm>
              <a:off x="358775" y="1916832"/>
              <a:ext cx="388918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/>
          </p:nvSpPr>
          <p:spPr>
            <a:xfrm>
              <a:off x="358775" y="1609055"/>
              <a:ext cx="388918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/>
                <a:t>Samples stored in 8 bits</a:t>
              </a:r>
              <a:r>
                <a:rPr lang="en-US" sz="1400" b="1" baseline="30000" dirty="0" smtClean="0"/>
                <a:t>1</a:t>
              </a:r>
              <a:endParaRPr lang="en-US" sz="1400" b="1" baseline="30000" dirty="0"/>
            </a:p>
          </p:txBody>
        </p:sp>
      </p:grp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9463328"/>
              </p:ext>
            </p:extLst>
          </p:nvPr>
        </p:nvGraphicFramePr>
        <p:xfrm>
          <a:off x="5580112" y="2027818"/>
          <a:ext cx="2232248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6124"/>
                <a:gridCol w="1116124"/>
              </a:tblGrid>
              <a:tr h="370840">
                <a:tc>
                  <a:txBody>
                    <a:bodyPr/>
                    <a:lstStyle/>
                    <a:p>
                      <a:r>
                        <a:rPr lang="hr-HR" sz="1400" b="0" dirty="0" smtClean="0">
                          <a:solidFill>
                            <a:schemeClr val="tx1"/>
                          </a:solidFill>
                        </a:rPr>
                        <a:t>4.627451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s-IS" sz="1400" b="0" dirty="0" smtClean="0">
                          <a:solidFill>
                            <a:schemeClr val="tx1"/>
                          </a:solidFill>
                        </a:rPr>
                        <a:t>4.215686</a:t>
                      </a:r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hr-HR" sz="1400" b="0" dirty="0" smtClean="0">
                          <a:solidFill>
                            <a:schemeClr val="tx1"/>
                          </a:solidFill>
                        </a:rPr>
                        <a:t>7.098039</a:t>
                      </a:r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hr-HR" sz="1400" b="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nb-NO" sz="1400" b="0" dirty="0" smtClean="0">
                          <a:solidFill>
                            <a:schemeClr val="tx1"/>
                          </a:solidFill>
                        </a:rPr>
                        <a:t>12.254902</a:t>
                      </a:r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hr-HR" sz="1400" b="0" dirty="0" smtClean="0">
                          <a:solidFill>
                            <a:schemeClr val="tx1"/>
                          </a:solidFill>
                        </a:rPr>
                        <a:t>5.313725</a:t>
                      </a:r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hr-HR" sz="1400" b="0" dirty="0" smtClean="0">
                          <a:solidFill>
                            <a:schemeClr val="tx1"/>
                          </a:solidFill>
                        </a:rPr>
                        <a:t>3.941176</a:t>
                      </a:r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is-IS" sz="1400" b="0" dirty="0" smtClean="0">
                          <a:solidFill>
                            <a:schemeClr val="tx1"/>
                          </a:solidFill>
                        </a:rPr>
                        <a:t>-5.666667</a:t>
                      </a:r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hr-HR" sz="1400" b="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nb-NO" sz="1400" b="0" dirty="0" smtClean="0">
                          <a:solidFill>
                            <a:schemeClr val="tx1"/>
                          </a:solidFill>
                        </a:rPr>
                        <a:t>12.254902</a:t>
                      </a:r>
                      <a:endParaRPr lang="hr-HR" sz="14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is-IS" sz="1400" b="0" dirty="0" smtClean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s-IS" sz="1400" b="0" dirty="0" smtClean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hr-HR" sz="14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5220072" y="3966477"/>
            <a:ext cx="32763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1) Values on one of 256 points between -15 and +20</a:t>
            </a:r>
            <a:endParaRPr lang="en-US" sz="1000" dirty="0"/>
          </a:p>
        </p:txBody>
      </p:sp>
      <p:sp>
        <p:nvSpPr>
          <p:cNvPr id="27" name="Right Arrow 26"/>
          <p:cNvSpPr/>
          <p:nvPr/>
        </p:nvSpPr>
        <p:spPr>
          <a:xfrm>
            <a:off x="4248317" y="2769498"/>
            <a:ext cx="612615" cy="2421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uppieren 6"/>
          <p:cNvGrpSpPr/>
          <p:nvPr/>
        </p:nvGrpSpPr>
        <p:grpSpPr>
          <a:xfrm>
            <a:off x="4924336" y="4808532"/>
            <a:ext cx="658368" cy="658441"/>
            <a:chOff x="4791456" y="4160520"/>
            <a:chExt cx="658368" cy="658441"/>
          </a:xfrm>
        </p:grpSpPr>
        <p:sp>
          <p:nvSpPr>
            <p:cNvPr id="29" name="Oval 37"/>
            <p:cNvSpPr>
              <a:spLocks noChangeAspect="1"/>
            </p:cNvSpPr>
            <p:nvPr/>
          </p:nvSpPr>
          <p:spPr>
            <a:xfrm>
              <a:off x="4791456" y="4160520"/>
              <a:ext cx="658368" cy="658441"/>
            </a:xfrm>
            <a:prstGeom prst="ellipse">
              <a:avLst/>
            </a:prstGeom>
            <a:solidFill>
              <a:srgbClr val="85233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0" name="Grafik 8"/>
            <p:cNvPicPr>
              <a:picLocks noChangeAspect="1"/>
            </p:cNvPicPr>
            <p:nvPr/>
          </p:nvPicPr>
          <p:blipFill>
            <a:blip r:embed="rId2">
              <a:lum bright="45000"/>
            </a:blip>
            <a:stretch>
              <a:fillRect/>
            </a:stretch>
          </p:blipFill>
          <p:spPr>
            <a:xfrm>
              <a:off x="4864608" y="4232582"/>
              <a:ext cx="510438" cy="514315"/>
            </a:xfrm>
            <a:prstGeom prst="rect">
              <a:avLst/>
            </a:prstGeom>
          </p:spPr>
        </p:pic>
      </p:grpSp>
      <p:sp>
        <p:nvSpPr>
          <p:cNvPr id="12" name="TextBox 11"/>
          <p:cNvSpPr txBox="1"/>
          <p:nvPr/>
        </p:nvSpPr>
        <p:spPr>
          <a:xfrm>
            <a:off x="5691285" y="4337532"/>
            <a:ext cx="252028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What do these values tell us about the characteristics of the sound?</a:t>
            </a:r>
          </a:p>
          <a:p>
            <a:endParaRPr lang="en-US" sz="1400" dirty="0"/>
          </a:p>
          <a:p>
            <a:r>
              <a:rPr lang="en-US" sz="1400" b="1" dirty="0" smtClean="0"/>
              <a:t>Not much!</a:t>
            </a:r>
          </a:p>
          <a:p>
            <a:r>
              <a:rPr lang="en-US" sz="1400" b="1" dirty="0" smtClean="0"/>
              <a:t>We need information on concrete frequencies.</a:t>
            </a:r>
            <a:endParaRPr lang="en-US" sz="1400" b="1" dirty="0"/>
          </a:p>
        </p:txBody>
      </p:sp>
      <p:pic>
        <p:nvPicPr>
          <p:cNvPr id="38" name="Content Placeholder 37"/>
          <p:cNvPicPr>
            <a:picLocks noGrp="1" noChangeAspect="1"/>
          </p:cNvPicPr>
          <p:nvPr>
            <p:ph sz="quarter" idx="17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" y="1872000"/>
            <a:ext cx="3420000" cy="3420000"/>
          </a:xfrm>
        </p:spPr>
      </p:pic>
      <p:sp>
        <p:nvSpPr>
          <p:cNvPr id="37" name="Content Placeholder 36"/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978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71722" y="224644"/>
            <a:ext cx="6504533" cy="481336"/>
          </a:xfrm>
        </p:spPr>
        <p:txBody>
          <a:bodyPr/>
          <a:lstStyle/>
          <a:p>
            <a:r>
              <a:rPr lang="en-US" dirty="0" smtClean="0"/>
              <a:t>Sine and cosine curves can be combined to form every wave form</a:t>
            </a:r>
            <a:endParaRPr lang="en-US" dirty="0"/>
          </a:p>
        </p:txBody>
      </p:sp>
      <p:grpSp>
        <p:nvGrpSpPr>
          <p:cNvPr id="21" name="Group 20"/>
          <p:cNvGrpSpPr/>
          <p:nvPr/>
        </p:nvGrpSpPr>
        <p:grpSpPr>
          <a:xfrm>
            <a:off x="358775" y="1393031"/>
            <a:ext cx="3889189" cy="307777"/>
            <a:chOff x="358775" y="1609055"/>
            <a:chExt cx="3889189" cy="307777"/>
          </a:xfrm>
        </p:grpSpPr>
        <p:cxnSp>
          <p:nvCxnSpPr>
            <p:cNvPr id="25" name="Straight Connector 24"/>
            <p:cNvCxnSpPr/>
            <p:nvPr/>
          </p:nvCxnSpPr>
          <p:spPr>
            <a:xfrm>
              <a:off x="358775" y="1916832"/>
              <a:ext cx="388918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358775" y="1609055"/>
              <a:ext cx="388918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/>
                <a:t>Complex wave form</a:t>
              </a:r>
              <a:endParaRPr lang="en-US" sz="1400" b="1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4896036" y="1393030"/>
            <a:ext cx="3889189" cy="307777"/>
            <a:chOff x="358775" y="1609055"/>
            <a:chExt cx="3889189" cy="30777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358775" y="1916832"/>
              <a:ext cx="388918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/>
            <p:cNvSpPr txBox="1"/>
            <p:nvPr/>
          </p:nvSpPr>
          <p:spPr>
            <a:xfrm>
              <a:off x="358775" y="1609055"/>
              <a:ext cx="388918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/>
                <a:t>Components of the wave form</a:t>
              </a:r>
              <a:endParaRPr lang="en-US" sz="1400" b="1" dirty="0"/>
            </a:p>
          </p:txBody>
        </p:sp>
      </p:grpSp>
      <p:sp>
        <p:nvSpPr>
          <p:cNvPr id="34" name="Content Placeholder 1"/>
          <p:cNvSpPr>
            <a:spLocks noGrp="1"/>
          </p:cNvSpPr>
          <p:nvPr>
            <p:ph sz="quarter" idx="17"/>
          </p:nvPr>
        </p:nvSpPr>
        <p:spPr>
          <a:xfrm>
            <a:off x="377825" y="5831815"/>
            <a:ext cx="8353600" cy="264185"/>
          </a:xfrm>
        </p:spPr>
        <p:txBody>
          <a:bodyPr/>
          <a:lstStyle/>
          <a:p>
            <a:r>
              <a:rPr lang="en-US" dirty="0" smtClean="0"/>
              <a:t>Source: cf. James (2011)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8000" y="1872000"/>
            <a:ext cx="3420000" cy="3420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" y="1872000"/>
            <a:ext cx="3420000" cy="3420000"/>
          </a:xfrm>
          <a:prstGeom prst="rect">
            <a:avLst/>
          </a:prstGeom>
        </p:spPr>
      </p:pic>
      <p:sp>
        <p:nvSpPr>
          <p:cNvPr id="37" name="Rectangle 36"/>
          <p:cNvSpPr/>
          <p:nvPr/>
        </p:nvSpPr>
        <p:spPr>
          <a:xfrm>
            <a:off x="358775" y="5292000"/>
            <a:ext cx="8426449" cy="51348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Gruppieren 6"/>
          <p:cNvGrpSpPr/>
          <p:nvPr/>
        </p:nvGrpSpPr>
        <p:grpSpPr>
          <a:xfrm>
            <a:off x="359532" y="5301208"/>
            <a:ext cx="495093" cy="495148"/>
            <a:chOff x="4791456" y="4160520"/>
            <a:chExt cx="658368" cy="658441"/>
          </a:xfrm>
        </p:grpSpPr>
        <p:sp>
          <p:nvSpPr>
            <p:cNvPr id="39" name="Oval 37"/>
            <p:cNvSpPr>
              <a:spLocks noChangeAspect="1"/>
            </p:cNvSpPr>
            <p:nvPr/>
          </p:nvSpPr>
          <p:spPr>
            <a:xfrm>
              <a:off x="4791456" y="4160520"/>
              <a:ext cx="658368" cy="658441"/>
            </a:xfrm>
            <a:prstGeom prst="ellipse">
              <a:avLst/>
            </a:prstGeom>
            <a:solidFill>
              <a:srgbClr val="85233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0" name="Grafik 8"/>
            <p:cNvPicPr>
              <a:picLocks noChangeAspect="1"/>
            </p:cNvPicPr>
            <p:nvPr/>
          </p:nvPicPr>
          <p:blipFill>
            <a:blip r:embed="rId4">
              <a:lum bright="45000"/>
            </a:blip>
            <a:stretch>
              <a:fillRect/>
            </a:stretch>
          </p:blipFill>
          <p:spPr>
            <a:xfrm>
              <a:off x="4864608" y="4232582"/>
              <a:ext cx="510438" cy="514315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/>
              <p:cNvSpPr txBox="1"/>
              <p:nvPr/>
            </p:nvSpPr>
            <p:spPr>
              <a:xfrm>
                <a:off x="935596" y="5292000"/>
                <a:ext cx="7849628" cy="5526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smtClean="0"/>
                  <a:t>Periodic waves follow the equation </a:t>
                </a:r>
                <a14:m>
                  <m:oMath xmlns:m="http://schemas.openxmlformats.org/officeDocument/2006/math">
                    <m:r>
                      <a:rPr lang="de-DE" sz="1400" b="0" i="1" smtClean="0"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de-DE" sz="14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de-DE" sz="1400" b="0" i="1" smtClean="0">
                            <a:latin typeface="Cambria Math" charset="0"/>
                          </a:rPr>
                          <m:t>𝑡</m:t>
                        </m:r>
                      </m:e>
                    </m:d>
                    <m:r>
                      <a:rPr lang="de-DE" sz="1400" b="0" i="1" smtClean="0"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de-DE" sz="1400" b="0" i="1" smtClean="0"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de-DE" sz="1400" b="0" i="1" smtClean="0">
                            <a:latin typeface="Cambria Math" charset="0"/>
                          </a:rPr>
                          <m:t>𝑛</m:t>
                        </m:r>
                        <m:r>
                          <a:rPr lang="de-DE" sz="1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∈[0,∞[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de-DE" sz="14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de-DE" sz="1400" b="0" i="1" smtClean="0">
                                <a:latin typeface="Cambria Math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de-DE" sz="1400" b="0" i="1" smtClean="0"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de-DE" sz="1400" b="0" i="1" smtClean="0">
                            <a:latin typeface="Cambria Math" charset="0"/>
                          </a:rPr>
                          <m:t>∗</m:t>
                        </m:r>
                        <m:func>
                          <m:funcPr>
                            <m:ctrlPr>
                              <a:rPr lang="de-DE" sz="1400" b="0" i="1" smtClean="0">
                                <a:latin typeface="Cambria Math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de-DE" sz="1400" b="0" i="0" smtClean="0">
                                <a:latin typeface="Cambria Math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de-DE" sz="1400" b="0" i="1" smtClean="0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de-DE" sz="1400" b="0" i="1" smtClean="0">
                                    <a:latin typeface="Cambria Math" charset="0"/>
                                  </a:rPr>
                                  <m:t>2∗</m:t>
                                </m:r>
                                <m:r>
                                  <a:rPr lang="de-DE" sz="14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𝜋</m:t>
                                </m:r>
                                <m:r>
                                  <a:rPr lang="de-DE" sz="14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∗</m:t>
                                </m:r>
                                <m:sSub>
                                  <m:sSubPr>
                                    <m:ctrlPr>
                                      <a:rPr lang="de-DE" sz="1400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400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de-DE" sz="1400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de-DE" sz="14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∗</m:t>
                                </m:r>
                                <m:r>
                                  <a:rPr lang="de-DE" sz="14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func>
                        <m:r>
                          <a:rPr lang="de-DE" sz="1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+</m:t>
                        </m:r>
                        <m:sSub>
                          <m:sSubPr>
                            <m:ctrlPr>
                              <a:rPr lang="de-DE" sz="1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de-DE" sz="1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de-DE" sz="1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de-DE" sz="1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∗</m:t>
                        </m:r>
                        <m:func>
                          <m:funcPr>
                            <m:ctrlPr>
                              <a:rPr lang="de-DE" sz="1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de-DE" sz="1400" b="0" i="0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cos</m:t>
                            </m:r>
                          </m:fName>
                          <m:e>
                            <m:r>
                              <a:rPr lang="de-DE" sz="1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(2∗</m:t>
                            </m:r>
                            <m:r>
                              <a:rPr lang="de-DE" sz="1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𝜋</m:t>
                            </m:r>
                            <m:r>
                              <a:rPr lang="de-DE" sz="1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∗</m:t>
                            </m:r>
                            <m:sSub>
                              <m:sSubPr>
                                <m:ctrlPr>
                                  <a:rPr lang="de-DE" sz="1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de-DE" sz="1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de-DE" sz="1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𝑜</m:t>
                                </m:r>
                              </m:sub>
                            </m:sSub>
                            <m:r>
                              <a:rPr lang="de-DE" sz="1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∗</m:t>
                            </m:r>
                            <m:r>
                              <a:rPr lang="de-DE" sz="1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  <m:r>
                              <a:rPr lang="de-DE" sz="1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)</m:t>
                            </m:r>
                          </m:e>
                        </m:func>
                      </m:e>
                    </m:nary>
                  </m:oMath>
                </a14:m>
                <a:r>
                  <a:rPr lang="en-US" sz="1400" dirty="0" smtClean="0"/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4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de-DE" sz="1400" b="0" i="1" smtClean="0">
                            <a:latin typeface="Cambria Math" charset="0"/>
                          </a:rPr>
                          <m:t>𝑣</m:t>
                        </m:r>
                      </m:e>
                      <m:sub>
                        <m:r>
                          <a:rPr lang="de-DE" sz="1400" b="0" i="1" smtClean="0">
                            <a:latin typeface="Cambria Math" charset="0"/>
                          </a:rPr>
                          <m:t>𝑜</m:t>
                        </m:r>
                      </m:sub>
                    </m:sSub>
                  </m:oMath>
                </a14:m>
                <a:r>
                  <a:rPr lang="en-US" sz="1400" dirty="0" smtClean="0"/>
                  <a:t> is the fundamental frequency (Fourier theorem). </a:t>
                </a:r>
                <a:endParaRPr lang="en-US" sz="1400" dirty="0"/>
              </a:p>
            </p:txBody>
          </p:sp>
        </mc:Choice>
        <mc:Fallback xmlns="">
          <p:sp>
            <p:nvSpPr>
              <p:cNvPr id="41" name="TextBox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596" y="5292000"/>
                <a:ext cx="7849628" cy="552652"/>
              </a:xfrm>
              <a:prstGeom prst="rect">
                <a:avLst/>
              </a:prstGeom>
              <a:blipFill rotWithShape="0">
                <a:blip r:embed="rId5"/>
                <a:stretch>
                  <a:fillRect l="-2096" t="-58242" b="-945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62010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358775" y="1393031"/>
            <a:ext cx="8426450" cy="307777"/>
            <a:chOff x="358775" y="1609055"/>
            <a:chExt cx="3889189" cy="307777"/>
          </a:xfrm>
        </p:grpSpPr>
        <p:cxnSp>
          <p:nvCxnSpPr>
            <p:cNvPr id="10" name="Straight Connector 9"/>
            <p:cNvCxnSpPr/>
            <p:nvPr/>
          </p:nvCxnSpPr>
          <p:spPr>
            <a:xfrm>
              <a:off x="358775" y="1916832"/>
              <a:ext cx="388918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358775" y="1609055"/>
              <a:ext cx="388918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/>
                <a:t>Number of attributes per attribute type</a:t>
              </a:r>
              <a:endParaRPr lang="en-US" sz="1400" b="1" dirty="0"/>
            </a:p>
          </p:txBody>
        </p:sp>
      </p:grpSp>
      <p:sp>
        <p:nvSpPr>
          <p:cNvPr id="14" name="Title 3"/>
          <p:cNvSpPr>
            <a:spLocks noGrp="1"/>
          </p:cNvSpPr>
          <p:nvPr>
            <p:ph type="title"/>
          </p:nvPr>
        </p:nvSpPr>
        <p:spPr>
          <a:xfrm>
            <a:off x="371722" y="224644"/>
            <a:ext cx="6504533" cy="481336"/>
          </a:xfrm>
        </p:spPr>
        <p:txBody>
          <a:bodyPr/>
          <a:lstStyle/>
          <a:p>
            <a:r>
              <a:rPr lang="en-US" dirty="0" smtClean="0"/>
              <a:t>Different attribute types must be handled </a:t>
            </a:r>
            <a:r>
              <a:rPr lang="en-US" dirty="0" err="1" smtClean="0"/>
              <a:t>seperately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6876255" y="0"/>
            <a:ext cx="3204357" cy="123275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No of </a:t>
            </a:r>
            <a:r>
              <a:rPr lang="en-US" dirty="0" err="1" smtClean="0"/>
              <a:t>categoricals</a:t>
            </a:r>
            <a:r>
              <a:rPr lang="en-US" dirty="0" smtClean="0"/>
              <a:t> update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quarter" idx="17"/>
            <p:extLst>
              <p:ext uri="{D42A27DB-BD31-4B8C-83A1-F6EECF244321}">
                <p14:modId xmlns:p14="http://schemas.microsoft.com/office/powerpoint/2010/main" val="117414241"/>
              </p:ext>
            </p:extLst>
          </p:nvPr>
        </p:nvGraphicFramePr>
        <p:xfrm>
          <a:off x="617695" y="2008585"/>
          <a:ext cx="7835585" cy="36222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2200487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71722" y="224644"/>
            <a:ext cx="6504533" cy="481336"/>
          </a:xfrm>
        </p:spPr>
        <p:txBody>
          <a:bodyPr/>
          <a:lstStyle/>
          <a:p>
            <a:r>
              <a:rPr lang="en-US" dirty="0" smtClean="0"/>
              <a:t>Fast </a:t>
            </a:r>
            <a:r>
              <a:rPr lang="en-US" dirty="0" err="1" smtClean="0"/>
              <a:t>fourier</a:t>
            </a:r>
            <a:r>
              <a:rPr lang="en-US" dirty="0" smtClean="0"/>
              <a:t> transform can be used to derive the frequencies</a:t>
            </a:r>
            <a:endParaRPr lang="en-US" dirty="0"/>
          </a:p>
        </p:txBody>
      </p:sp>
      <p:sp>
        <p:nvSpPr>
          <p:cNvPr id="34" name="Content Placeholder 1"/>
          <p:cNvSpPr>
            <a:spLocks noGrp="1"/>
          </p:cNvSpPr>
          <p:nvPr>
            <p:ph sz="quarter" idx="17"/>
          </p:nvPr>
        </p:nvSpPr>
        <p:spPr>
          <a:xfrm>
            <a:off x="377825" y="5831815"/>
            <a:ext cx="8353600" cy="264185"/>
          </a:xfrm>
        </p:spPr>
        <p:txBody>
          <a:bodyPr/>
          <a:lstStyle/>
          <a:p>
            <a:r>
              <a:rPr lang="en-US" dirty="0" smtClean="0"/>
              <a:t>Source: </a:t>
            </a:r>
            <a:r>
              <a:rPr lang="en-US" dirty="0"/>
              <a:t>http://</a:t>
            </a:r>
            <a:r>
              <a:rPr lang="en-US" dirty="0" err="1"/>
              <a:t>cmc.music.columbia.edu</a:t>
            </a:r>
            <a:r>
              <a:rPr lang="en-US" dirty="0"/>
              <a:t>/</a:t>
            </a:r>
            <a:r>
              <a:rPr lang="en-US" dirty="0" err="1"/>
              <a:t>musicandcomputers</a:t>
            </a:r>
            <a:r>
              <a:rPr lang="en-US" dirty="0"/>
              <a:t>/</a:t>
            </a:r>
          </a:p>
        </p:txBody>
      </p:sp>
      <p:sp>
        <p:nvSpPr>
          <p:cNvPr id="19" name="Oval 37"/>
          <p:cNvSpPr>
            <a:spLocks noChangeAspect="1"/>
          </p:cNvSpPr>
          <p:nvPr/>
        </p:nvSpPr>
        <p:spPr>
          <a:xfrm>
            <a:off x="503548" y="1844824"/>
            <a:ext cx="658368" cy="658441"/>
          </a:xfrm>
          <a:prstGeom prst="ellipse">
            <a:avLst/>
          </a:prstGeom>
          <a:solidFill>
            <a:srgbClr val="85233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smtClean="0">
                <a:solidFill>
                  <a:schemeClr val="bg1"/>
                </a:solidFill>
              </a:rPr>
              <a:t>1</a:t>
            </a:r>
            <a:endParaRPr lang="en-US" sz="3200">
              <a:solidFill>
                <a:schemeClr val="bg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161916" y="1912434"/>
            <a:ext cx="34100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Take a certain chunk of samples and interpret as a continuous wave function</a:t>
            </a:r>
            <a:endParaRPr lang="en-US" sz="14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2120" y="3816436"/>
            <a:ext cx="2160000" cy="2160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2120" y="1499967"/>
            <a:ext cx="2160000" cy="216000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5954652" y="1499967"/>
            <a:ext cx="885600" cy="201264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uppieren 90"/>
          <p:cNvGrpSpPr/>
          <p:nvPr/>
        </p:nvGrpSpPr>
        <p:grpSpPr>
          <a:xfrm>
            <a:off x="6158166" y="3319562"/>
            <a:ext cx="718089" cy="525069"/>
            <a:chOff x="4092723" y="2996952"/>
            <a:chExt cx="933818" cy="810774"/>
          </a:xfrm>
        </p:grpSpPr>
        <p:pic>
          <p:nvPicPr>
            <p:cNvPr id="35" name="Grafik 9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92723" y="2996952"/>
              <a:ext cx="933818" cy="810774"/>
            </a:xfrm>
            <a:prstGeom prst="rect">
              <a:avLst/>
            </a:prstGeom>
          </p:spPr>
        </p:pic>
        <p:sp>
          <p:nvSpPr>
            <p:cNvPr id="36" name="Ellipse 92"/>
            <p:cNvSpPr/>
            <p:nvPr/>
          </p:nvSpPr>
          <p:spPr>
            <a:xfrm>
              <a:off x="4141349" y="3027614"/>
              <a:ext cx="457200" cy="475488"/>
            </a:xfrm>
            <a:prstGeom prst="ellipse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3" name="Straight Connector 12"/>
          <p:cNvCxnSpPr>
            <a:stCxn id="36" idx="3"/>
          </p:cNvCxnSpPr>
          <p:nvPr/>
        </p:nvCxnSpPr>
        <p:spPr>
          <a:xfrm flipH="1">
            <a:off x="5954652" y="3602256"/>
            <a:ext cx="292394" cy="242375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36" idx="5"/>
          </p:cNvCxnSpPr>
          <p:nvPr/>
        </p:nvCxnSpPr>
        <p:spPr>
          <a:xfrm>
            <a:off x="6495650" y="3602256"/>
            <a:ext cx="1268729" cy="262232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5774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71722" y="224644"/>
            <a:ext cx="6504533" cy="481336"/>
          </a:xfrm>
        </p:spPr>
        <p:txBody>
          <a:bodyPr/>
          <a:lstStyle/>
          <a:p>
            <a:r>
              <a:rPr lang="en-US" dirty="0" smtClean="0"/>
              <a:t>Fast </a:t>
            </a:r>
            <a:r>
              <a:rPr lang="en-US" dirty="0" err="1" smtClean="0"/>
              <a:t>fourier</a:t>
            </a:r>
            <a:r>
              <a:rPr lang="en-US" dirty="0" smtClean="0"/>
              <a:t> transform can be used to derive the frequencies</a:t>
            </a:r>
            <a:endParaRPr lang="en-US" dirty="0"/>
          </a:p>
        </p:txBody>
      </p:sp>
      <p:sp>
        <p:nvSpPr>
          <p:cNvPr id="34" name="Content Placeholder 1"/>
          <p:cNvSpPr>
            <a:spLocks noGrp="1"/>
          </p:cNvSpPr>
          <p:nvPr>
            <p:ph sz="quarter" idx="17"/>
          </p:nvPr>
        </p:nvSpPr>
        <p:spPr>
          <a:xfrm>
            <a:off x="377825" y="5831815"/>
            <a:ext cx="8353600" cy="264185"/>
          </a:xfrm>
        </p:spPr>
        <p:txBody>
          <a:bodyPr/>
          <a:lstStyle/>
          <a:p>
            <a:r>
              <a:rPr lang="en-US" dirty="0" smtClean="0"/>
              <a:t>Source: </a:t>
            </a:r>
            <a:r>
              <a:rPr lang="en-US" dirty="0"/>
              <a:t>http://</a:t>
            </a:r>
            <a:r>
              <a:rPr lang="en-US" dirty="0" err="1"/>
              <a:t>cmc.music.columbia.edu</a:t>
            </a:r>
            <a:r>
              <a:rPr lang="en-US" dirty="0"/>
              <a:t>/</a:t>
            </a:r>
            <a:r>
              <a:rPr lang="en-US" dirty="0" err="1"/>
              <a:t>musicandcomputers</a:t>
            </a:r>
            <a:r>
              <a:rPr lang="en-US" dirty="0"/>
              <a:t>/</a:t>
            </a:r>
          </a:p>
        </p:txBody>
      </p:sp>
      <p:sp>
        <p:nvSpPr>
          <p:cNvPr id="19" name="Oval 37"/>
          <p:cNvSpPr>
            <a:spLocks noChangeAspect="1"/>
          </p:cNvSpPr>
          <p:nvPr/>
        </p:nvSpPr>
        <p:spPr>
          <a:xfrm>
            <a:off x="503548" y="1844824"/>
            <a:ext cx="658368" cy="658441"/>
          </a:xfrm>
          <a:prstGeom prst="ellipse">
            <a:avLst/>
          </a:prstGeom>
          <a:solidFill>
            <a:srgbClr val="85233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bg1"/>
                </a:solidFill>
              </a:rPr>
              <a:t>1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161916" y="1912434"/>
            <a:ext cx="34100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Take a certain chunk of samples and interpret as a continuous wave function</a:t>
            </a:r>
            <a:endParaRPr lang="en-US" sz="1400" dirty="0"/>
          </a:p>
        </p:txBody>
      </p:sp>
      <p:sp>
        <p:nvSpPr>
          <p:cNvPr id="15" name="Oval 37"/>
          <p:cNvSpPr>
            <a:spLocks noChangeAspect="1"/>
          </p:cNvSpPr>
          <p:nvPr/>
        </p:nvSpPr>
        <p:spPr>
          <a:xfrm>
            <a:off x="503548" y="2745710"/>
            <a:ext cx="658368" cy="658441"/>
          </a:xfrm>
          <a:prstGeom prst="ellipse">
            <a:avLst/>
          </a:prstGeom>
          <a:solidFill>
            <a:srgbClr val="85233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161916" y="2726340"/>
            <a:ext cx="341008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Decide on a frame size (so the number of samples used) and </a:t>
            </a:r>
            <a:r>
              <a:rPr lang="en-US" sz="1400" smtClean="0"/>
              <a:t>calculate frequency bands</a:t>
            </a:r>
            <a:endParaRPr lang="en-US" sz="1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8000" y="1872000"/>
            <a:ext cx="2160000" cy="2160000"/>
          </a:xfrm>
          <a:prstGeom prst="rect">
            <a:avLst/>
          </a:prstGeom>
        </p:spPr>
      </p:pic>
      <p:grpSp>
        <p:nvGrpSpPr>
          <p:cNvPr id="20" name="Gruppieren 3"/>
          <p:cNvGrpSpPr/>
          <p:nvPr/>
        </p:nvGrpSpPr>
        <p:grpSpPr>
          <a:xfrm>
            <a:off x="4824028" y="4319189"/>
            <a:ext cx="658368" cy="658441"/>
            <a:chOff x="5084064" y="2725343"/>
            <a:chExt cx="658368" cy="658441"/>
          </a:xfrm>
        </p:grpSpPr>
        <p:sp>
          <p:nvSpPr>
            <p:cNvPr id="21" name="Oval 37"/>
            <p:cNvSpPr>
              <a:spLocks noChangeAspect="1"/>
            </p:cNvSpPr>
            <p:nvPr/>
          </p:nvSpPr>
          <p:spPr>
            <a:xfrm>
              <a:off x="5084064" y="2725343"/>
              <a:ext cx="658368" cy="658441"/>
            </a:xfrm>
            <a:prstGeom prst="ellipse">
              <a:avLst/>
            </a:prstGeom>
            <a:solidFill>
              <a:srgbClr val="85233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" name="Grafik 5"/>
            <p:cNvPicPr>
              <a:picLocks noChangeAspect="1"/>
            </p:cNvPicPr>
            <p:nvPr/>
          </p:nvPicPr>
          <p:blipFill>
            <a:blip r:embed="rId3">
              <a:lum bright="52000"/>
            </a:blip>
            <a:stretch>
              <a:fillRect/>
            </a:stretch>
          </p:blipFill>
          <p:spPr>
            <a:xfrm>
              <a:off x="5157216" y="2774516"/>
              <a:ext cx="529344" cy="485799"/>
            </a:xfrm>
            <a:prstGeom prst="rect">
              <a:avLst/>
            </a:prstGeom>
          </p:spPr>
        </p:pic>
      </p:grpSp>
      <p:sp>
        <p:nvSpPr>
          <p:cNvPr id="6" name="TextBox 5"/>
          <p:cNvSpPr txBox="1"/>
          <p:nvPr/>
        </p:nvSpPr>
        <p:spPr>
          <a:xfrm>
            <a:off x="5616116" y="4034530"/>
            <a:ext cx="316910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Problem: If we pick 8 samples, we can classify the frequencies better; but we treat all samples as occurring in one point in time and lose time-dependent information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902269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71722" y="224644"/>
            <a:ext cx="6504533" cy="481336"/>
          </a:xfrm>
        </p:spPr>
        <p:txBody>
          <a:bodyPr/>
          <a:lstStyle/>
          <a:p>
            <a:r>
              <a:rPr lang="en-US" dirty="0" smtClean="0"/>
              <a:t>Fast </a:t>
            </a:r>
            <a:r>
              <a:rPr lang="en-US" dirty="0" err="1" smtClean="0"/>
              <a:t>fourier</a:t>
            </a:r>
            <a:r>
              <a:rPr lang="en-US" dirty="0" smtClean="0"/>
              <a:t> transform can be used to derive the frequencies</a:t>
            </a:r>
            <a:endParaRPr lang="en-US" dirty="0"/>
          </a:p>
        </p:txBody>
      </p:sp>
      <p:sp>
        <p:nvSpPr>
          <p:cNvPr id="34" name="Content Placeholder 1"/>
          <p:cNvSpPr>
            <a:spLocks noGrp="1"/>
          </p:cNvSpPr>
          <p:nvPr>
            <p:ph sz="quarter" idx="17"/>
          </p:nvPr>
        </p:nvSpPr>
        <p:spPr>
          <a:xfrm>
            <a:off x="377825" y="5831815"/>
            <a:ext cx="8353600" cy="264185"/>
          </a:xfrm>
        </p:spPr>
        <p:txBody>
          <a:bodyPr/>
          <a:lstStyle/>
          <a:p>
            <a:r>
              <a:rPr lang="en-US" dirty="0" smtClean="0"/>
              <a:t>Source: </a:t>
            </a:r>
            <a:r>
              <a:rPr lang="en-US" dirty="0"/>
              <a:t>http://</a:t>
            </a:r>
            <a:r>
              <a:rPr lang="en-US" dirty="0" err="1"/>
              <a:t>cmc.music.columbia.edu</a:t>
            </a:r>
            <a:r>
              <a:rPr lang="en-US" dirty="0"/>
              <a:t>/</a:t>
            </a:r>
            <a:r>
              <a:rPr lang="en-US" dirty="0" err="1"/>
              <a:t>musicandcomputers</a:t>
            </a:r>
            <a:r>
              <a:rPr lang="en-US" dirty="0"/>
              <a:t>/</a:t>
            </a:r>
          </a:p>
        </p:txBody>
      </p:sp>
      <p:sp>
        <p:nvSpPr>
          <p:cNvPr id="19" name="Oval 37"/>
          <p:cNvSpPr>
            <a:spLocks noChangeAspect="1"/>
          </p:cNvSpPr>
          <p:nvPr/>
        </p:nvSpPr>
        <p:spPr>
          <a:xfrm>
            <a:off x="503548" y="1844824"/>
            <a:ext cx="658368" cy="658441"/>
          </a:xfrm>
          <a:prstGeom prst="ellipse">
            <a:avLst/>
          </a:prstGeom>
          <a:solidFill>
            <a:srgbClr val="85233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bg1"/>
                </a:solidFill>
              </a:rPr>
              <a:t>1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161916" y="1912434"/>
            <a:ext cx="34100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Take a certain chunk of samples and interpret as a continuous wave function</a:t>
            </a:r>
            <a:endParaRPr lang="en-US" sz="1400" dirty="0"/>
          </a:p>
        </p:txBody>
      </p:sp>
      <p:sp>
        <p:nvSpPr>
          <p:cNvPr id="15" name="Oval 37"/>
          <p:cNvSpPr>
            <a:spLocks noChangeAspect="1"/>
          </p:cNvSpPr>
          <p:nvPr/>
        </p:nvSpPr>
        <p:spPr>
          <a:xfrm>
            <a:off x="503548" y="2745710"/>
            <a:ext cx="658368" cy="658441"/>
          </a:xfrm>
          <a:prstGeom prst="ellipse">
            <a:avLst/>
          </a:prstGeom>
          <a:solidFill>
            <a:srgbClr val="85233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161916" y="2726340"/>
            <a:ext cx="341008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Decide on a frame size (so the number of samples used) and </a:t>
            </a:r>
            <a:r>
              <a:rPr lang="en-US" sz="1400" smtClean="0"/>
              <a:t>calculate frequency bands</a:t>
            </a:r>
            <a:endParaRPr lang="en-US" sz="1400" dirty="0"/>
          </a:p>
        </p:txBody>
      </p:sp>
      <p:grpSp>
        <p:nvGrpSpPr>
          <p:cNvPr id="20" name="Gruppieren 3"/>
          <p:cNvGrpSpPr/>
          <p:nvPr/>
        </p:nvGrpSpPr>
        <p:grpSpPr>
          <a:xfrm>
            <a:off x="4824028" y="4319189"/>
            <a:ext cx="658368" cy="658441"/>
            <a:chOff x="5084064" y="2725343"/>
            <a:chExt cx="658368" cy="658441"/>
          </a:xfrm>
        </p:grpSpPr>
        <p:sp>
          <p:nvSpPr>
            <p:cNvPr id="21" name="Oval 37"/>
            <p:cNvSpPr>
              <a:spLocks noChangeAspect="1"/>
            </p:cNvSpPr>
            <p:nvPr/>
          </p:nvSpPr>
          <p:spPr>
            <a:xfrm>
              <a:off x="5084064" y="2725343"/>
              <a:ext cx="658368" cy="658441"/>
            </a:xfrm>
            <a:prstGeom prst="ellipse">
              <a:avLst/>
            </a:prstGeom>
            <a:solidFill>
              <a:srgbClr val="85233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" name="Grafik 5"/>
            <p:cNvPicPr>
              <a:picLocks noChangeAspect="1"/>
            </p:cNvPicPr>
            <p:nvPr/>
          </p:nvPicPr>
          <p:blipFill>
            <a:blip r:embed="rId2">
              <a:lum bright="52000"/>
            </a:blip>
            <a:stretch>
              <a:fillRect/>
            </a:stretch>
          </p:blipFill>
          <p:spPr>
            <a:xfrm>
              <a:off x="5157216" y="2774516"/>
              <a:ext cx="529344" cy="485799"/>
            </a:xfrm>
            <a:prstGeom prst="rect">
              <a:avLst/>
            </a:prstGeom>
          </p:spPr>
        </p:pic>
      </p:grpSp>
      <p:sp>
        <p:nvSpPr>
          <p:cNvPr id="6" name="TextBox 5"/>
          <p:cNvSpPr txBox="1"/>
          <p:nvPr/>
        </p:nvSpPr>
        <p:spPr>
          <a:xfrm>
            <a:off x="5616116" y="4034530"/>
            <a:ext cx="316910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Problem: If we pick 4 samples, we can differentiate between what happens in the first half and the second half of the second; but distinguishing frequencies becomes harder</a:t>
            </a:r>
            <a:endParaRPr lang="en-US" sz="1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8000" y="1872000"/>
            <a:ext cx="2160000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630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71722" y="224644"/>
            <a:ext cx="6504533" cy="481336"/>
          </a:xfrm>
        </p:spPr>
        <p:txBody>
          <a:bodyPr/>
          <a:lstStyle/>
          <a:p>
            <a:r>
              <a:rPr lang="en-US" dirty="0" smtClean="0"/>
              <a:t>Fast </a:t>
            </a:r>
            <a:r>
              <a:rPr lang="en-US" dirty="0" err="1" smtClean="0"/>
              <a:t>fourier</a:t>
            </a:r>
            <a:r>
              <a:rPr lang="en-US" dirty="0" smtClean="0"/>
              <a:t> transform can be used to derive the frequencies</a:t>
            </a:r>
            <a:endParaRPr lang="en-US" dirty="0"/>
          </a:p>
        </p:txBody>
      </p:sp>
      <p:sp>
        <p:nvSpPr>
          <p:cNvPr id="34" name="Content Placeholder 1"/>
          <p:cNvSpPr>
            <a:spLocks noGrp="1"/>
          </p:cNvSpPr>
          <p:nvPr>
            <p:ph sz="quarter" idx="17"/>
          </p:nvPr>
        </p:nvSpPr>
        <p:spPr>
          <a:xfrm>
            <a:off x="377825" y="5831815"/>
            <a:ext cx="8353600" cy="264185"/>
          </a:xfrm>
        </p:spPr>
        <p:txBody>
          <a:bodyPr/>
          <a:lstStyle/>
          <a:p>
            <a:r>
              <a:rPr lang="en-US" dirty="0" smtClean="0"/>
              <a:t>Source: </a:t>
            </a:r>
            <a:r>
              <a:rPr lang="en-US" dirty="0"/>
              <a:t>http://</a:t>
            </a:r>
            <a:r>
              <a:rPr lang="en-US" dirty="0" err="1"/>
              <a:t>cmc.music.columbia.edu</a:t>
            </a:r>
            <a:r>
              <a:rPr lang="en-US" dirty="0"/>
              <a:t>/</a:t>
            </a:r>
            <a:r>
              <a:rPr lang="en-US" dirty="0" err="1"/>
              <a:t>musicandcomputers</a:t>
            </a:r>
            <a:r>
              <a:rPr lang="en-US" dirty="0"/>
              <a:t>/</a:t>
            </a:r>
          </a:p>
        </p:txBody>
      </p:sp>
      <p:sp>
        <p:nvSpPr>
          <p:cNvPr id="19" name="Oval 37"/>
          <p:cNvSpPr>
            <a:spLocks noChangeAspect="1"/>
          </p:cNvSpPr>
          <p:nvPr/>
        </p:nvSpPr>
        <p:spPr>
          <a:xfrm>
            <a:off x="503548" y="1844824"/>
            <a:ext cx="658368" cy="658441"/>
          </a:xfrm>
          <a:prstGeom prst="ellipse">
            <a:avLst/>
          </a:prstGeom>
          <a:solidFill>
            <a:srgbClr val="85233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bg1"/>
                </a:solidFill>
              </a:rPr>
              <a:t>1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161916" y="1912434"/>
            <a:ext cx="34100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Take a certain chunk of samples and interpret as a continuous wave function</a:t>
            </a:r>
            <a:endParaRPr lang="en-US" sz="1400" dirty="0"/>
          </a:p>
        </p:txBody>
      </p:sp>
      <p:sp>
        <p:nvSpPr>
          <p:cNvPr id="15" name="Oval 37"/>
          <p:cNvSpPr>
            <a:spLocks noChangeAspect="1"/>
          </p:cNvSpPr>
          <p:nvPr/>
        </p:nvSpPr>
        <p:spPr>
          <a:xfrm>
            <a:off x="503548" y="2745710"/>
            <a:ext cx="658368" cy="658441"/>
          </a:xfrm>
          <a:prstGeom prst="ellipse">
            <a:avLst/>
          </a:prstGeom>
          <a:solidFill>
            <a:srgbClr val="85233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161916" y="2726340"/>
            <a:ext cx="341008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Decide on a frame size (so the number of samples used) and </a:t>
            </a:r>
            <a:r>
              <a:rPr lang="en-US" sz="1400" smtClean="0"/>
              <a:t>calculate frequency bands</a:t>
            </a:r>
            <a:endParaRPr lang="en-US" sz="1400" dirty="0"/>
          </a:p>
        </p:txBody>
      </p:sp>
      <p:sp>
        <p:nvSpPr>
          <p:cNvPr id="14" name="Oval 37"/>
          <p:cNvSpPr>
            <a:spLocks noChangeAspect="1"/>
          </p:cNvSpPr>
          <p:nvPr/>
        </p:nvSpPr>
        <p:spPr>
          <a:xfrm>
            <a:off x="503548" y="3628101"/>
            <a:ext cx="658368" cy="658441"/>
          </a:xfrm>
          <a:prstGeom prst="ellipse">
            <a:avLst/>
          </a:prstGeom>
          <a:solidFill>
            <a:srgbClr val="85233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bg1"/>
                </a:solidFill>
              </a:rPr>
              <a:t>3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144541" y="3697868"/>
            <a:ext cx="34100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Calculate </a:t>
            </a:r>
            <a:r>
              <a:rPr lang="en-US" sz="1400" smtClean="0"/>
              <a:t>the frequencies for every frequency band</a:t>
            </a:r>
            <a:endParaRPr lang="en-US" sz="1400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8000" y="1872000"/>
            <a:ext cx="3420000" cy="34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129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8000" y="1872000"/>
            <a:ext cx="3420000" cy="3420000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71722" y="224644"/>
            <a:ext cx="6504533" cy="481336"/>
          </a:xfrm>
        </p:spPr>
        <p:txBody>
          <a:bodyPr/>
          <a:lstStyle/>
          <a:p>
            <a:r>
              <a:rPr lang="en-US" dirty="0" smtClean="0"/>
              <a:t>Calculation of frequency bands (8 samples)</a:t>
            </a:r>
            <a:endParaRPr lang="en-US" dirty="0"/>
          </a:p>
        </p:txBody>
      </p:sp>
      <p:sp>
        <p:nvSpPr>
          <p:cNvPr id="34" name="Content Placeholder 1"/>
          <p:cNvSpPr>
            <a:spLocks noGrp="1"/>
          </p:cNvSpPr>
          <p:nvPr>
            <p:ph sz="quarter" idx="17"/>
          </p:nvPr>
        </p:nvSpPr>
        <p:spPr>
          <a:xfrm>
            <a:off x="377825" y="5625244"/>
            <a:ext cx="8353600" cy="264185"/>
          </a:xfrm>
        </p:spPr>
        <p:txBody>
          <a:bodyPr/>
          <a:lstStyle/>
          <a:p>
            <a:r>
              <a:rPr lang="en-US" dirty="0" smtClean="0"/>
              <a:t>Source: </a:t>
            </a:r>
            <a:r>
              <a:rPr lang="en-US" dirty="0"/>
              <a:t>Inspired by http://</a:t>
            </a:r>
            <a:r>
              <a:rPr lang="en-US" dirty="0" smtClean="0"/>
              <a:t>www.abstractnew.com/2014/04/the-fast-fourier-transform-fft-without.html</a:t>
            </a:r>
            <a:r>
              <a:rPr lang="en-US" dirty="0"/>
              <a:t> and http://</a:t>
            </a:r>
            <a:r>
              <a:rPr lang="en-US" dirty="0" err="1"/>
              <a:t>www.di.fc.ul.pt</a:t>
            </a:r>
            <a:r>
              <a:rPr lang="en-US" dirty="0"/>
              <a:t>/~</a:t>
            </a:r>
            <a:r>
              <a:rPr lang="en-US" dirty="0" err="1"/>
              <a:t>jpn</a:t>
            </a:r>
            <a:r>
              <a:rPr lang="en-US" dirty="0"/>
              <a:t>/r/</a:t>
            </a:r>
            <a:r>
              <a:rPr lang="en-US" dirty="0" err="1"/>
              <a:t>fourier</a:t>
            </a:r>
            <a:r>
              <a:rPr lang="en-US" dirty="0"/>
              <a:t>/</a:t>
            </a:r>
            <a:r>
              <a:rPr lang="en-US" dirty="0" err="1"/>
              <a:t>fourier.html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358775" y="1393031"/>
            <a:ext cx="3889189" cy="307777"/>
            <a:chOff x="358775" y="1609055"/>
            <a:chExt cx="3889189" cy="307777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358775" y="1916832"/>
              <a:ext cx="388918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358775" y="1609055"/>
              <a:ext cx="388918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/>
                <a:t>Original sound wave</a:t>
              </a:r>
              <a:endParaRPr lang="en-US" sz="1400" b="1" dirty="0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4896036" y="1393030"/>
            <a:ext cx="3889189" cy="307777"/>
            <a:chOff x="358775" y="1609055"/>
            <a:chExt cx="3889189" cy="307777"/>
          </a:xfrm>
        </p:grpSpPr>
        <p:cxnSp>
          <p:nvCxnSpPr>
            <p:cNvPr id="22" name="Straight Connector 21"/>
            <p:cNvCxnSpPr/>
            <p:nvPr/>
          </p:nvCxnSpPr>
          <p:spPr>
            <a:xfrm>
              <a:off x="358775" y="1916832"/>
              <a:ext cx="388918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358775" y="1609055"/>
              <a:ext cx="388918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/>
                <a:t>Results of FFT</a:t>
              </a:r>
              <a:endParaRPr lang="en-US" sz="1400" b="1" dirty="0"/>
            </a:p>
          </p:txBody>
        </p:sp>
      </p:grpSp>
      <p:sp>
        <p:nvSpPr>
          <p:cNvPr id="10" name="Oval 9"/>
          <p:cNvSpPr/>
          <p:nvPr/>
        </p:nvSpPr>
        <p:spPr>
          <a:xfrm>
            <a:off x="5292080" y="4401107"/>
            <a:ext cx="324036" cy="79591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4896036" y="5192575"/>
            <a:ext cx="11881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mtClean="0"/>
              <a:t>DC offset</a:t>
            </a:r>
            <a:endParaRPr lang="en-US" sz="1400"/>
          </a:p>
        </p:txBody>
      </p:sp>
      <p:sp>
        <p:nvSpPr>
          <p:cNvPr id="24" name="TextBox 23"/>
          <p:cNvSpPr txBox="1"/>
          <p:nvPr/>
        </p:nvSpPr>
        <p:spPr>
          <a:xfrm>
            <a:off x="6876254" y="2024844"/>
            <a:ext cx="12961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Why so high?</a:t>
            </a:r>
            <a:endParaRPr lang="en-US" sz="1400" dirty="0"/>
          </a:p>
        </p:txBody>
      </p:sp>
      <p:sp>
        <p:nvSpPr>
          <p:cNvPr id="25" name="Oval 24"/>
          <p:cNvSpPr/>
          <p:nvPr/>
        </p:nvSpPr>
        <p:spPr>
          <a:xfrm>
            <a:off x="7308304" y="2332258"/>
            <a:ext cx="324036" cy="286031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" y="1872000"/>
            <a:ext cx="3420000" cy="34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434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71722" y="224644"/>
            <a:ext cx="6504533" cy="481336"/>
          </a:xfrm>
        </p:spPr>
        <p:txBody>
          <a:bodyPr/>
          <a:lstStyle/>
          <a:p>
            <a:r>
              <a:rPr lang="en-US" dirty="0" smtClean="0"/>
              <a:t>Calculation of frequency bands (16 samples)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358775" y="1393031"/>
            <a:ext cx="3889189" cy="307777"/>
            <a:chOff x="358775" y="1609055"/>
            <a:chExt cx="3889189" cy="307777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358775" y="1916832"/>
              <a:ext cx="388918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358775" y="1609055"/>
              <a:ext cx="388918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/>
                <a:t>Original sound wave</a:t>
              </a:r>
              <a:endParaRPr lang="en-US" sz="1400" b="1" dirty="0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4896036" y="1393030"/>
            <a:ext cx="3889189" cy="307777"/>
            <a:chOff x="358775" y="1609055"/>
            <a:chExt cx="3889189" cy="307777"/>
          </a:xfrm>
        </p:grpSpPr>
        <p:cxnSp>
          <p:nvCxnSpPr>
            <p:cNvPr id="22" name="Straight Connector 21"/>
            <p:cNvCxnSpPr/>
            <p:nvPr/>
          </p:nvCxnSpPr>
          <p:spPr>
            <a:xfrm>
              <a:off x="358775" y="1916832"/>
              <a:ext cx="388918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358775" y="1609055"/>
              <a:ext cx="388918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/>
                <a:t>Results of FFT</a:t>
              </a:r>
              <a:endParaRPr lang="en-US" sz="1400" b="1" dirty="0"/>
            </a:p>
          </p:txBody>
        </p:sp>
      </p:grpSp>
      <p:sp>
        <p:nvSpPr>
          <p:cNvPr id="17" name="Content Placeholder 1"/>
          <p:cNvSpPr>
            <a:spLocks noGrp="1"/>
          </p:cNvSpPr>
          <p:nvPr>
            <p:ph sz="quarter" idx="17"/>
          </p:nvPr>
        </p:nvSpPr>
        <p:spPr>
          <a:xfrm>
            <a:off x="377825" y="5625244"/>
            <a:ext cx="8353600" cy="264185"/>
          </a:xfrm>
        </p:spPr>
        <p:txBody>
          <a:bodyPr/>
          <a:lstStyle/>
          <a:p>
            <a:r>
              <a:rPr lang="en-US" dirty="0" smtClean="0"/>
              <a:t>Source: </a:t>
            </a:r>
            <a:r>
              <a:rPr lang="en-US" dirty="0"/>
              <a:t>Inspired by http://</a:t>
            </a:r>
            <a:r>
              <a:rPr lang="en-US" dirty="0" smtClean="0"/>
              <a:t>www.abstractnew.com/2014/04/the-fast-fourier-transform-fft-without.html</a:t>
            </a:r>
            <a:r>
              <a:rPr lang="en-US" dirty="0"/>
              <a:t> and http://</a:t>
            </a:r>
            <a:r>
              <a:rPr lang="en-US" dirty="0" err="1"/>
              <a:t>www.di.fc.ul.pt</a:t>
            </a:r>
            <a:r>
              <a:rPr lang="en-US" dirty="0"/>
              <a:t>/~</a:t>
            </a:r>
            <a:r>
              <a:rPr lang="en-US" dirty="0" err="1"/>
              <a:t>jpn</a:t>
            </a:r>
            <a:r>
              <a:rPr lang="en-US" dirty="0"/>
              <a:t>/r/</a:t>
            </a:r>
            <a:r>
              <a:rPr lang="en-US" dirty="0" err="1"/>
              <a:t>fourier</a:t>
            </a:r>
            <a:r>
              <a:rPr lang="en-US" dirty="0"/>
              <a:t>/</a:t>
            </a:r>
            <a:r>
              <a:rPr lang="en-US" dirty="0" err="1"/>
              <a:t>fourier.html</a:t>
            </a:r>
            <a:endParaRPr lang="en-US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" y="1872000"/>
            <a:ext cx="3420000" cy="3420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8000" y="1872000"/>
            <a:ext cx="3420000" cy="3420000"/>
          </a:xfrm>
          <a:prstGeom prst="rect">
            <a:avLst/>
          </a:prstGeom>
        </p:spPr>
      </p:pic>
      <p:sp>
        <p:nvSpPr>
          <p:cNvPr id="24" name="Oval 23"/>
          <p:cNvSpPr/>
          <p:nvPr/>
        </p:nvSpPr>
        <p:spPr>
          <a:xfrm>
            <a:off x="7308304" y="3681028"/>
            <a:ext cx="324036" cy="151154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6876254" y="3265239"/>
            <a:ext cx="12961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Much better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88817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71722" y="224644"/>
            <a:ext cx="6504533" cy="481336"/>
          </a:xfrm>
        </p:spPr>
        <p:txBody>
          <a:bodyPr/>
          <a:lstStyle/>
          <a:p>
            <a:r>
              <a:rPr lang="en-US" dirty="0" smtClean="0"/>
              <a:t>Audio processing always involves noise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US" dirty="0" smtClean="0"/>
              <a:t>Source</a:t>
            </a:r>
            <a:r>
              <a:rPr lang="en-US" dirty="0"/>
              <a:t>: http://</a:t>
            </a:r>
            <a:r>
              <a:rPr lang="en-US" dirty="0" err="1"/>
              <a:t>www.di.fc.ul.pt</a:t>
            </a:r>
            <a:r>
              <a:rPr lang="en-US" dirty="0"/>
              <a:t>/~</a:t>
            </a:r>
            <a:r>
              <a:rPr lang="en-US" dirty="0" err="1"/>
              <a:t>jpn</a:t>
            </a:r>
            <a:r>
              <a:rPr lang="en-US" dirty="0"/>
              <a:t>/r/</a:t>
            </a:r>
            <a:r>
              <a:rPr lang="en-US" dirty="0" err="1"/>
              <a:t>fourier</a:t>
            </a:r>
            <a:r>
              <a:rPr lang="en-US" dirty="0"/>
              <a:t>/</a:t>
            </a:r>
            <a:r>
              <a:rPr lang="en-US" dirty="0" err="1"/>
              <a:t>fourier.html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" y="1872000"/>
            <a:ext cx="3420000" cy="3420000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358775" y="1393031"/>
            <a:ext cx="3889189" cy="307777"/>
            <a:chOff x="358775" y="1609055"/>
            <a:chExt cx="3889189" cy="307777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358775" y="1916832"/>
              <a:ext cx="388918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358775" y="1609055"/>
              <a:ext cx="388918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/>
                <a:t>Sound wave with heavy noise</a:t>
              </a:r>
              <a:endParaRPr lang="en-US" sz="1400" b="1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4896036" y="1393030"/>
            <a:ext cx="3889189" cy="307777"/>
            <a:chOff x="358775" y="1609055"/>
            <a:chExt cx="3889189" cy="307777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358775" y="1916832"/>
              <a:ext cx="388918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358775" y="1609055"/>
              <a:ext cx="388918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/>
                <a:t>Results of FFT</a:t>
              </a:r>
              <a:endParaRPr lang="en-US" sz="1400" b="1" dirty="0"/>
            </a:p>
          </p:txBody>
        </p: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8000" y="1872000"/>
            <a:ext cx="3420000" cy="3420000"/>
          </a:xfrm>
          <a:prstGeom prst="rect">
            <a:avLst/>
          </a:prstGeom>
        </p:spPr>
      </p:pic>
      <p:sp>
        <p:nvSpPr>
          <p:cNvPr id="30" name="Rectangle 29"/>
          <p:cNvSpPr/>
          <p:nvPr/>
        </p:nvSpPr>
        <p:spPr>
          <a:xfrm>
            <a:off x="358775" y="5292000"/>
            <a:ext cx="8426449" cy="51348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uppieren 6"/>
          <p:cNvGrpSpPr/>
          <p:nvPr/>
        </p:nvGrpSpPr>
        <p:grpSpPr>
          <a:xfrm>
            <a:off x="359532" y="5301208"/>
            <a:ext cx="495093" cy="495148"/>
            <a:chOff x="4791456" y="4160520"/>
            <a:chExt cx="658368" cy="658441"/>
          </a:xfrm>
        </p:grpSpPr>
        <p:sp>
          <p:nvSpPr>
            <p:cNvPr id="32" name="Oval 37"/>
            <p:cNvSpPr>
              <a:spLocks noChangeAspect="1"/>
            </p:cNvSpPr>
            <p:nvPr/>
          </p:nvSpPr>
          <p:spPr>
            <a:xfrm>
              <a:off x="4791456" y="4160520"/>
              <a:ext cx="658368" cy="658441"/>
            </a:xfrm>
            <a:prstGeom prst="ellipse">
              <a:avLst/>
            </a:prstGeom>
            <a:solidFill>
              <a:srgbClr val="85233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3" name="Grafik 8"/>
            <p:cNvPicPr>
              <a:picLocks noChangeAspect="1"/>
            </p:cNvPicPr>
            <p:nvPr/>
          </p:nvPicPr>
          <p:blipFill>
            <a:blip r:embed="rId4">
              <a:lum bright="45000"/>
            </a:blip>
            <a:stretch>
              <a:fillRect/>
            </a:stretch>
          </p:blipFill>
          <p:spPr>
            <a:xfrm>
              <a:off x="4864608" y="4232582"/>
              <a:ext cx="510438" cy="514315"/>
            </a:xfrm>
            <a:prstGeom prst="rect">
              <a:avLst/>
            </a:prstGeom>
          </p:spPr>
        </p:pic>
      </p:grpSp>
      <p:sp>
        <p:nvSpPr>
          <p:cNvPr id="34" name="TextBox 33"/>
          <p:cNvSpPr txBox="1"/>
          <p:nvPr/>
        </p:nvSpPr>
        <p:spPr>
          <a:xfrm>
            <a:off x="935596" y="5292000"/>
            <a:ext cx="78496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FFT </a:t>
            </a:r>
            <a:r>
              <a:rPr lang="de-DE" sz="1400" dirty="0" err="1" smtClean="0"/>
              <a:t>analysis</a:t>
            </a:r>
            <a:r>
              <a:rPr lang="de-DE" sz="1400" dirty="0" smtClean="0"/>
              <a:t> </a:t>
            </a:r>
            <a:r>
              <a:rPr lang="de-DE" sz="1400" dirty="0" err="1" smtClean="0"/>
              <a:t>reveals</a:t>
            </a:r>
            <a:r>
              <a:rPr lang="de-DE" sz="1400" dirty="0" smtClean="0"/>
              <a:t> a </a:t>
            </a:r>
            <a:r>
              <a:rPr lang="de-DE" sz="1400" dirty="0" err="1" smtClean="0"/>
              <a:t>hidden</a:t>
            </a:r>
            <a:r>
              <a:rPr lang="de-DE" sz="1400" dirty="0" smtClean="0"/>
              <a:t> </a:t>
            </a:r>
            <a:r>
              <a:rPr lang="de-DE" sz="1400" dirty="0" err="1" smtClean="0"/>
              <a:t>harmonic</a:t>
            </a:r>
            <a:r>
              <a:rPr lang="de-DE" sz="1400" dirty="0" smtClean="0"/>
              <a:t> at 3Hz. This </a:t>
            </a:r>
            <a:r>
              <a:rPr lang="de-DE" sz="1400" dirty="0" err="1" smtClean="0"/>
              <a:t>can</a:t>
            </a:r>
            <a:r>
              <a:rPr lang="de-DE" sz="1400" dirty="0" smtClean="0"/>
              <a:t> </a:t>
            </a:r>
            <a:r>
              <a:rPr lang="de-DE" sz="1400" dirty="0" err="1" smtClean="0"/>
              <a:t>be</a:t>
            </a:r>
            <a:r>
              <a:rPr lang="de-DE" sz="1400" dirty="0" smtClean="0"/>
              <a:t> </a:t>
            </a:r>
            <a:r>
              <a:rPr lang="de-DE" sz="1400" dirty="0" err="1" smtClean="0"/>
              <a:t>used</a:t>
            </a:r>
            <a:r>
              <a:rPr lang="de-DE" sz="1400" dirty="0" smtClean="0"/>
              <a:t> </a:t>
            </a:r>
            <a:r>
              <a:rPr lang="de-DE" sz="1400" dirty="0" err="1" smtClean="0"/>
              <a:t>to</a:t>
            </a:r>
            <a:r>
              <a:rPr lang="de-DE" sz="1400" dirty="0" smtClean="0"/>
              <a:t> e.g. </a:t>
            </a:r>
            <a:r>
              <a:rPr lang="de-DE" sz="1400" dirty="0" err="1" smtClean="0"/>
              <a:t>identify</a:t>
            </a:r>
            <a:r>
              <a:rPr lang="de-DE" sz="1400" dirty="0" smtClean="0"/>
              <a:t> </a:t>
            </a:r>
            <a:r>
              <a:rPr lang="de-DE" sz="1400" dirty="0" err="1" smtClean="0"/>
              <a:t>the</a:t>
            </a:r>
            <a:r>
              <a:rPr lang="de-DE" sz="1400" dirty="0" smtClean="0"/>
              <a:t> </a:t>
            </a:r>
            <a:r>
              <a:rPr lang="de-DE" sz="1400" dirty="0" err="1" smtClean="0"/>
              <a:t>source</a:t>
            </a:r>
            <a:r>
              <a:rPr lang="de-DE" sz="1400" dirty="0" smtClean="0"/>
              <a:t> </a:t>
            </a:r>
            <a:r>
              <a:rPr lang="de-DE" sz="1400" dirty="0" err="1" smtClean="0"/>
              <a:t>of</a:t>
            </a:r>
            <a:r>
              <a:rPr lang="de-DE" sz="1400" dirty="0" smtClean="0"/>
              <a:t> </a:t>
            </a:r>
            <a:r>
              <a:rPr lang="de-DE" sz="1400" dirty="0" err="1" smtClean="0"/>
              <a:t>the</a:t>
            </a:r>
            <a:r>
              <a:rPr lang="de-DE" sz="1400" dirty="0" smtClean="0"/>
              <a:t> </a:t>
            </a:r>
            <a:r>
              <a:rPr lang="de-DE" sz="1400" dirty="0" err="1" smtClean="0"/>
              <a:t>sound</a:t>
            </a:r>
            <a:r>
              <a:rPr lang="de-DE" sz="1400" dirty="0" smtClean="0"/>
              <a:t>. </a:t>
            </a:r>
            <a:endParaRPr lang="en-US" sz="1400" dirty="0"/>
          </a:p>
        </p:txBody>
      </p:sp>
      <p:sp>
        <p:nvSpPr>
          <p:cNvPr id="35" name="Oval 34"/>
          <p:cNvSpPr/>
          <p:nvPr/>
        </p:nvSpPr>
        <p:spPr>
          <a:xfrm>
            <a:off x="5364088" y="1917562"/>
            <a:ext cx="324036" cy="320324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227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71722" y="224644"/>
            <a:ext cx="6504533" cy="481336"/>
          </a:xfrm>
        </p:spPr>
        <p:txBody>
          <a:bodyPr/>
          <a:lstStyle/>
          <a:p>
            <a:r>
              <a:rPr lang="en-US" dirty="0" smtClean="0"/>
              <a:t>Trends from audio signals should be removed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US" dirty="0" smtClean="0"/>
              <a:t>Source</a:t>
            </a:r>
            <a:r>
              <a:rPr lang="en-US" dirty="0"/>
              <a:t>: http://</a:t>
            </a:r>
            <a:r>
              <a:rPr lang="en-US" dirty="0" err="1"/>
              <a:t>www.di.fc.ul.pt</a:t>
            </a:r>
            <a:r>
              <a:rPr lang="en-US" dirty="0"/>
              <a:t>/~</a:t>
            </a:r>
            <a:r>
              <a:rPr lang="en-US" dirty="0" err="1"/>
              <a:t>jpn</a:t>
            </a:r>
            <a:r>
              <a:rPr lang="en-US" dirty="0"/>
              <a:t>/r/</a:t>
            </a:r>
            <a:r>
              <a:rPr lang="en-US" dirty="0" err="1"/>
              <a:t>fourier</a:t>
            </a:r>
            <a:r>
              <a:rPr lang="en-US" dirty="0"/>
              <a:t>/</a:t>
            </a:r>
            <a:r>
              <a:rPr lang="en-US" dirty="0" err="1"/>
              <a:t>fourier.html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358775" y="1393031"/>
            <a:ext cx="3889189" cy="307777"/>
            <a:chOff x="358775" y="1609055"/>
            <a:chExt cx="3889189" cy="307777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358775" y="1916832"/>
              <a:ext cx="388918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358775" y="1609055"/>
              <a:ext cx="388918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/>
                <a:t>Same sound wave with a trend</a:t>
              </a:r>
              <a:endParaRPr lang="en-US" sz="1400" b="1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4896036" y="1393030"/>
            <a:ext cx="3889189" cy="307777"/>
            <a:chOff x="358775" y="1609055"/>
            <a:chExt cx="3889189" cy="307777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358775" y="1916832"/>
              <a:ext cx="388918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358775" y="1609055"/>
              <a:ext cx="388918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/>
                <a:t>Results of FFT</a:t>
              </a:r>
              <a:endParaRPr lang="en-US" sz="1400" b="1" dirty="0"/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8000" y="1872000"/>
            <a:ext cx="3420000" cy="3420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" y="1872000"/>
            <a:ext cx="3420000" cy="3420000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358775" y="5292000"/>
            <a:ext cx="8426449" cy="51348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uppieren 6"/>
          <p:cNvGrpSpPr/>
          <p:nvPr/>
        </p:nvGrpSpPr>
        <p:grpSpPr>
          <a:xfrm>
            <a:off x="359532" y="5301208"/>
            <a:ext cx="495093" cy="495148"/>
            <a:chOff x="4791456" y="4160520"/>
            <a:chExt cx="658368" cy="658441"/>
          </a:xfrm>
        </p:grpSpPr>
        <p:sp>
          <p:nvSpPr>
            <p:cNvPr id="23" name="Oval 37"/>
            <p:cNvSpPr>
              <a:spLocks noChangeAspect="1"/>
            </p:cNvSpPr>
            <p:nvPr/>
          </p:nvSpPr>
          <p:spPr>
            <a:xfrm>
              <a:off x="4791456" y="4160520"/>
              <a:ext cx="658368" cy="658441"/>
            </a:xfrm>
            <a:prstGeom prst="ellipse">
              <a:avLst/>
            </a:prstGeom>
            <a:solidFill>
              <a:srgbClr val="85233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4" name="Grafik 8"/>
            <p:cNvPicPr>
              <a:picLocks noChangeAspect="1"/>
            </p:cNvPicPr>
            <p:nvPr/>
          </p:nvPicPr>
          <p:blipFill>
            <a:blip r:embed="rId4">
              <a:lum bright="45000"/>
            </a:blip>
            <a:stretch>
              <a:fillRect/>
            </a:stretch>
          </p:blipFill>
          <p:spPr>
            <a:xfrm>
              <a:off x="4864608" y="4232582"/>
              <a:ext cx="510438" cy="514315"/>
            </a:xfrm>
            <a:prstGeom prst="rect">
              <a:avLst/>
            </a:prstGeom>
          </p:spPr>
        </p:pic>
      </p:grpSp>
      <p:sp>
        <p:nvSpPr>
          <p:cNvPr id="25" name="TextBox 24"/>
          <p:cNvSpPr txBox="1"/>
          <p:nvPr/>
        </p:nvSpPr>
        <p:spPr>
          <a:xfrm>
            <a:off x="935596" y="5389475"/>
            <a:ext cx="78496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Trends </a:t>
            </a:r>
            <a:r>
              <a:rPr lang="de-DE" sz="1400" dirty="0" err="1" smtClean="0"/>
              <a:t>exaggerate</a:t>
            </a:r>
            <a:r>
              <a:rPr lang="de-DE" sz="1400" dirty="0" smtClean="0"/>
              <a:t> </a:t>
            </a:r>
            <a:r>
              <a:rPr lang="de-DE" sz="1400" dirty="0" err="1" smtClean="0"/>
              <a:t>the</a:t>
            </a:r>
            <a:r>
              <a:rPr lang="de-DE" sz="1400" dirty="0" smtClean="0"/>
              <a:t> </a:t>
            </a:r>
            <a:r>
              <a:rPr lang="de-DE" sz="1400" dirty="0" err="1" smtClean="0"/>
              <a:t>role</a:t>
            </a:r>
            <a:r>
              <a:rPr lang="de-DE" sz="1400" dirty="0" smtClean="0"/>
              <a:t> </a:t>
            </a:r>
            <a:r>
              <a:rPr lang="de-DE" sz="1400" dirty="0" err="1" smtClean="0"/>
              <a:t>of</a:t>
            </a:r>
            <a:r>
              <a:rPr lang="de-DE" sz="1400" dirty="0" smtClean="0"/>
              <a:t> </a:t>
            </a:r>
            <a:r>
              <a:rPr lang="de-DE" sz="1400" dirty="0" err="1" smtClean="0"/>
              <a:t>the</a:t>
            </a:r>
            <a:r>
              <a:rPr lang="de-DE" sz="1400" dirty="0" smtClean="0"/>
              <a:t> DC </a:t>
            </a:r>
            <a:r>
              <a:rPr lang="de-DE" sz="1400" dirty="0" err="1" smtClean="0"/>
              <a:t>offsets</a:t>
            </a:r>
            <a:r>
              <a:rPr lang="de-DE" sz="1400" dirty="0" smtClean="0"/>
              <a:t> in </a:t>
            </a:r>
            <a:r>
              <a:rPr lang="de-DE" sz="1400" dirty="0" err="1" smtClean="0"/>
              <a:t>spectral</a:t>
            </a:r>
            <a:r>
              <a:rPr lang="de-DE" sz="1400" dirty="0" smtClean="0"/>
              <a:t> </a:t>
            </a:r>
            <a:r>
              <a:rPr lang="de-DE" sz="1400" dirty="0" err="1" smtClean="0"/>
              <a:t>analysis</a:t>
            </a:r>
            <a:r>
              <a:rPr lang="de-DE" sz="1400" dirty="0"/>
              <a:t>.</a:t>
            </a:r>
            <a:endParaRPr lang="en-US" sz="1400" dirty="0"/>
          </a:p>
        </p:txBody>
      </p:sp>
      <p:sp>
        <p:nvSpPr>
          <p:cNvPr id="26" name="Oval 25"/>
          <p:cNvSpPr/>
          <p:nvPr/>
        </p:nvSpPr>
        <p:spPr>
          <a:xfrm>
            <a:off x="5292080" y="1917562"/>
            <a:ext cx="324036" cy="320324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41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71722" y="224644"/>
            <a:ext cx="6504533" cy="481336"/>
          </a:xfrm>
        </p:spPr>
        <p:txBody>
          <a:bodyPr/>
          <a:lstStyle/>
          <a:p>
            <a:r>
              <a:rPr lang="en-US" dirty="0" smtClean="0"/>
              <a:t>Major drawback: Human hearing is non-linear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US" dirty="0" smtClean="0"/>
              <a:t>Source: e.g. </a:t>
            </a:r>
            <a:r>
              <a:rPr lang="de-DE" dirty="0" smtClean="0"/>
              <a:t>Robinson, </a:t>
            </a:r>
            <a:r>
              <a:rPr lang="de-DE" dirty="0" err="1" smtClean="0"/>
              <a:t>Dadson</a:t>
            </a:r>
            <a:r>
              <a:rPr lang="de-DE" dirty="0" smtClean="0"/>
              <a:t> (1956), </a:t>
            </a:r>
            <a:r>
              <a:rPr lang="de-DE" dirty="0" err="1" smtClean="0"/>
              <a:t>picture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http://</a:t>
            </a:r>
            <a:r>
              <a:rPr lang="de-DE" dirty="0" err="1"/>
              <a:t>www.diracdelta.co.uk</a:t>
            </a:r>
            <a:r>
              <a:rPr lang="de-DE" dirty="0"/>
              <a:t>/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825" y="1419211"/>
            <a:ext cx="4121434" cy="433785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502828" y="5470405"/>
            <a:ext cx="2124236" cy="216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f</a:t>
            </a:r>
            <a:r>
              <a:rPr lang="en-US" sz="1200" dirty="0" smtClean="0">
                <a:solidFill>
                  <a:schemeClr val="tx1"/>
                </a:solidFill>
              </a:rPr>
              <a:t>requency (</a:t>
            </a:r>
            <a:r>
              <a:rPr lang="en-US" sz="1200" dirty="0" err="1" smtClean="0">
                <a:solidFill>
                  <a:schemeClr val="tx1"/>
                </a:solidFill>
              </a:rPr>
              <a:t>hz</a:t>
            </a:r>
            <a:r>
              <a:rPr lang="en-US" sz="1200" dirty="0" smtClean="0">
                <a:solidFill>
                  <a:schemeClr val="tx1"/>
                </a:solidFill>
              </a:rPr>
              <a:t>)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 rot="16200000">
            <a:off x="-450558" y="3470763"/>
            <a:ext cx="2124236" cy="216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sound pressure level (dB)</a:t>
            </a:r>
            <a:endParaRPr lang="en-US" sz="1200" dirty="0">
              <a:solidFill>
                <a:schemeClr val="tx1"/>
              </a:solidFill>
            </a:endParaRPr>
          </a:p>
        </p:txBody>
      </p:sp>
      <p:grpSp>
        <p:nvGrpSpPr>
          <p:cNvPr id="24" name="Gruppieren 6"/>
          <p:cNvGrpSpPr/>
          <p:nvPr/>
        </p:nvGrpSpPr>
        <p:grpSpPr>
          <a:xfrm>
            <a:off x="4924336" y="4808532"/>
            <a:ext cx="658368" cy="658441"/>
            <a:chOff x="4791456" y="4160520"/>
            <a:chExt cx="658368" cy="658441"/>
          </a:xfrm>
        </p:grpSpPr>
        <p:sp>
          <p:nvSpPr>
            <p:cNvPr id="25" name="Oval 37"/>
            <p:cNvSpPr>
              <a:spLocks noChangeAspect="1"/>
            </p:cNvSpPr>
            <p:nvPr/>
          </p:nvSpPr>
          <p:spPr>
            <a:xfrm>
              <a:off x="4791456" y="4160520"/>
              <a:ext cx="658368" cy="658441"/>
            </a:xfrm>
            <a:prstGeom prst="ellipse">
              <a:avLst/>
            </a:prstGeom>
            <a:solidFill>
              <a:srgbClr val="85233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6" name="Grafik 8"/>
            <p:cNvPicPr>
              <a:picLocks noChangeAspect="1"/>
            </p:cNvPicPr>
            <p:nvPr/>
          </p:nvPicPr>
          <p:blipFill>
            <a:blip r:embed="rId3">
              <a:lum bright="45000"/>
            </a:blip>
            <a:stretch>
              <a:fillRect/>
            </a:stretch>
          </p:blipFill>
          <p:spPr>
            <a:xfrm>
              <a:off x="4864608" y="4232582"/>
              <a:ext cx="510438" cy="514315"/>
            </a:xfrm>
            <a:prstGeom prst="rect">
              <a:avLst/>
            </a:prstGeom>
          </p:spPr>
        </p:pic>
      </p:grpSp>
      <p:sp>
        <p:nvSpPr>
          <p:cNvPr id="27" name="TextBox 26"/>
          <p:cNvSpPr txBox="1"/>
          <p:nvPr/>
        </p:nvSpPr>
        <p:spPr>
          <a:xfrm>
            <a:off x="5614432" y="4766409"/>
            <a:ext cx="252028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Alternative approaches like Wavelets handle this </a:t>
            </a:r>
            <a:r>
              <a:rPr lang="en-US" sz="1400" smtClean="0"/>
              <a:t>problem more efficiently</a:t>
            </a:r>
            <a:endParaRPr lang="en-US" sz="1400" b="1" dirty="0"/>
          </a:p>
        </p:txBody>
      </p:sp>
      <p:sp>
        <p:nvSpPr>
          <p:cNvPr id="28" name="TextBox 27"/>
          <p:cNvSpPr txBox="1"/>
          <p:nvPr/>
        </p:nvSpPr>
        <p:spPr>
          <a:xfrm>
            <a:off x="4571999" y="1758875"/>
            <a:ext cx="4213225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1400" dirty="0" smtClean="0"/>
              <a:t>FFT divides the frequency into bins of equal length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400" dirty="0" smtClean="0"/>
              <a:t>Problems: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1400" dirty="0" smtClean="0"/>
              <a:t>Humans perceive certain frequencies louder than others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1400" dirty="0" smtClean="0"/>
              <a:t>Perceived “highness” of a tone follows a logarithmic scale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1400" dirty="0" smtClean="0"/>
              <a:t>E.g. musical tones </a:t>
            </a:r>
          </a:p>
          <a:p>
            <a:pPr marL="1200150" lvl="2" indent="-285750">
              <a:buFont typeface="Arial" charset="0"/>
              <a:buChar char="•"/>
            </a:pPr>
            <a:r>
              <a:rPr lang="en-US" sz="1400" dirty="0" smtClean="0"/>
              <a:t>A0 = 27.5hz</a:t>
            </a:r>
          </a:p>
          <a:p>
            <a:pPr marL="1200150" lvl="2" indent="-285750">
              <a:buFont typeface="Arial" charset="0"/>
              <a:buChar char="•"/>
            </a:pPr>
            <a:r>
              <a:rPr lang="en-US" sz="1400" dirty="0" smtClean="0"/>
              <a:t>A1 = 55hz</a:t>
            </a:r>
          </a:p>
          <a:p>
            <a:pPr marL="1200150" lvl="2" indent="-285750">
              <a:buFont typeface="Arial" charset="0"/>
              <a:buChar char="•"/>
            </a:pPr>
            <a:r>
              <a:rPr lang="en-US" sz="1400" dirty="0" smtClean="0"/>
              <a:t>A2 = 110hz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757373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Agenda</a:t>
            </a:r>
            <a:endParaRPr lang="en-US" dirty="0"/>
          </a:p>
        </p:txBody>
      </p:sp>
      <p:sp>
        <p:nvSpPr>
          <p:cNvPr id="5" name="Inhaltsplatzhalter 4"/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endParaRPr lang="en-US"/>
          </a:p>
        </p:txBody>
      </p:sp>
      <p:cxnSp>
        <p:nvCxnSpPr>
          <p:cNvPr id="7" name="Gerader Verbinder 6"/>
          <p:cNvCxnSpPr/>
          <p:nvPr/>
        </p:nvCxnSpPr>
        <p:spPr>
          <a:xfrm>
            <a:off x="827584" y="1773216"/>
            <a:ext cx="0" cy="360000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Gleichschenkliges Dreieck 7"/>
          <p:cNvSpPr/>
          <p:nvPr/>
        </p:nvSpPr>
        <p:spPr>
          <a:xfrm rot="5400000">
            <a:off x="827584" y="4257092"/>
            <a:ext cx="360040" cy="216024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feld 8"/>
          <p:cNvSpPr txBox="1"/>
          <p:nvPr/>
        </p:nvSpPr>
        <p:spPr>
          <a:xfrm>
            <a:off x="1223628" y="2549803"/>
            <a:ext cx="536459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de-DE" dirty="0" smtClean="0"/>
              <a:t>Basic </a:t>
            </a:r>
            <a:r>
              <a:rPr lang="de-DE" dirty="0" err="1" smtClean="0"/>
              <a:t>concepts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(digital) </a:t>
            </a:r>
            <a:r>
              <a:rPr lang="de-DE" dirty="0" err="1" smtClean="0"/>
              <a:t>sound</a:t>
            </a:r>
            <a:endParaRPr lang="de-DE" dirty="0" smtClean="0"/>
          </a:p>
          <a:p>
            <a:pPr marL="342900" indent="-342900">
              <a:buAutoNum type="arabicPeriod"/>
            </a:pPr>
            <a:endParaRPr lang="de-DE" dirty="0"/>
          </a:p>
          <a:p>
            <a:pPr marL="342900" indent="-342900">
              <a:buAutoNum type="arabicPeriod"/>
            </a:pPr>
            <a:endParaRPr lang="de-DE" dirty="0" smtClean="0"/>
          </a:p>
          <a:p>
            <a:pPr marL="342900" indent="-342900">
              <a:buAutoNum type="arabicPeriod"/>
            </a:pPr>
            <a:r>
              <a:rPr lang="de-DE" dirty="0" smtClean="0"/>
              <a:t>Fast Fourier Transform</a:t>
            </a:r>
          </a:p>
          <a:p>
            <a:pPr marL="342900" indent="-342900">
              <a:buAutoNum type="arabicPeriod"/>
            </a:pPr>
            <a:endParaRPr lang="de-DE" dirty="0"/>
          </a:p>
          <a:p>
            <a:pPr marL="342900" indent="-342900">
              <a:buAutoNum type="arabicPeriod"/>
            </a:pPr>
            <a:endParaRPr lang="de-DE" dirty="0" smtClean="0"/>
          </a:p>
          <a:p>
            <a:pPr marL="342900" indent="-342900">
              <a:buAutoNum type="arabicPeriod"/>
            </a:pPr>
            <a:r>
              <a:rPr lang="de-DE" dirty="0" smtClean="0"/>
              <a:t>Features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application</a:t>
            </a:r>
            <a:r>
              <a:rPr lang="de-DE" dirty="0" smtClean="0"/>
              <a:t> </a:t>
            </a:r>
            <a:r>
              <a:rPr lang="de-DE" dirty="0" err="1" smtClean="0"/>
              <a:t>examples</a:t>
            </a:r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val="1074806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tle 3"/>
          <p:cNvSpPr txBox="1">
            <a:spLocks/>
          </p:cNvSpPr>
          <p:nvPr/>
        </p:nvSpPr>
        <p:spPr>
          <a:xfrm>
            <a:off x="371722" y="224644"/>
            <a:ext cx="6504533" cy="48133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lang="de-DE" sz="2500" b="1" kern="1200" cap="all" spc="0" baseline="0" noProof="0" smtClean="0">
                <a:solidFill>
                  <a:srgbClr val="852339"/>
                </a:solidFill>
                <a:latin typeface="Trebuchet MS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 smtClean="0"/>
              <a:t>Different NA encodings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77825" y="1700213"/>
            <a:ext cx="840740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Obvious NAs: -1 (all other values positive), [], blank</a:t>
            </a:r>
          </a:p>
          <a:p>
            <a:r>
              <a:rPr lang="en-US" sz="1600" dirty="0" smtClean="0"/>
              <a:t>More sophisticated: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 smtClean="0"/>
              <a:t>Find columns with negative mean of unique values and remove outliers -&gt; results in positive mean of unique values -&gt; outlier = -99999 -&gt; NA encoding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 smtClean="0"/>
              <a:t>Take mean of unique values and mean of unique values minus one extremum on both sides -&gt; if first value is more than 10 times higher than second value, we probably have an illogically high maximum value -&gt; this is the case for 1+e09, 9999, 99, 100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 smtClean="0"/>
              <a:t>Sometimes, the second highest value also seems to be some sort of NA encoding (same approach as above but removed second maximum too) -&gt; 9996, 9998, 98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 smtClean="0"/>
              <a:t>For other columns, a couple of extreme outliers exist. The maximum of extreme outliers is 5 values, which are more than 10000 times higher than the rest in the same column -&gt; 999999999, 999999998, 999999997, 999999996, 999999995, 999999994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 smtClean="0"/>
              <a:t>Everything double checked for plausibility with random manual samples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 smtClean="0"/>
              <a:t>Made sure that data is unlikely to be factors (then these encodings might stand for sensible values)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6876255" y="0"/>
            <a:ext cx="3204357" cy="123275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Beautify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239338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71722" y="224644"/>
            <a:ext cx="6504533" cy="481336"/>
          </a:xfrm>
        </p:spPr>
        <p:txBody>
          <a:bodyPr/>
          <a:lstStyle/>
          <a:p>
            <a:r>
              <a:rPr lang="en-US" dirty="0" smtClean="0"/>
              <a:t>Exemplary sound features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US" dirty="0" smtClean="0"/>
              <a:t>Source: </a:t>
            </a:r>
            <a:r>
              <a:rPr lang="en-US" dirty="0" err="1" smtClean="0"/>
              <a:t>Peeters</a:t>
            </a:r>
            <a:r>
              <a:rPr lang="en-US" dirty="0" smtClean="0"/>
              <a:t> (2004)</a:t>
            </a:r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484902" y="1808820"/>
            <a:ext cx="719920" cy="720000"/>
            <a:chOff x="503548" y="1808820"/>
            <a:chExt cx="719920" cy="720000"/>
          </a:xfrm>
        </p:grpSpPr>
        <p:sp>
          <p:nvSpPr>
            <p:cNvPr id="27" name="Oval 37"/>
            <p:cNvSpPr>
              <a:spLocks noChangeAspect="1"/>
            </p:cNvSpPr>
            <p:nvPr/>
          </p:nvSpPr>
          <p:spPr>
            <a:xfrm>
              <a:off x="503548" y="1808820"/>
              <a:ext cx="719920" cy="720000"/>
            </a:xfrm>
            <a:prstGeom prst="ellipse">
              <a:avLst/>
            </a:prstGeom>
            <a:solidFill>
              <a:srgbClr val="85233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3739" y="1909051"/>
              <a:ext cx="519537" cy="519537"/>
            </a:xfrm>
            <a:prstGeom prst="rect">
              <a:avLst/>
            </a:prstGeom>
          </p:spPr>
        </p:pic>
      </p:grpSp>
      <p:sp>
        <p:nvSpPr>
          <p:cNvPr id="34" name="TextBox 33"/>
          <p:cNvSpPr txBox="1"/>
          <p:nvPr/>
        </p:nvSpPr>
        <p:spPr>
          <a:xfrm>
            <a:off x="1177631" y="2005099"/>
            <a:ext cx="2419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smtClean="0"/>
              <a:t>Temporal features</a:t>
            </a:r>
            <a:endParaRPr lang="en-US" sz="1400" b="1"/>
          </a:p>
        </p:txBody>
      </p:sp>
      <p:grpSp>
        <p:nvGrpSpPr>
          <p:cNvPr id="39" name="Group 38"/>
          <p:cNvGrpSpPr/>
          <p:nvPr/>
        </p:nvGrpSpPr>
        <p:grpSpPr>
          <a:xfrm>
            <a:off x="4896036" y="1393030"/>
            <a:ext cx="3889189" cy="307777"/>
            <a:chOff x="358775" y="1609055"/>
            <a:chExt cx="3889189" cy="307777"/>
          </a:xfrm>
        </p:grpSpPr>
        <p:cxnSp>
          <p:nvCxnSpPr>
            <p:cNvPr id="40" name="Straight Connector 39"/>
            <p:cNvCxnSpPr/>
            <p:nvPr/>
          </p:nvCxnSpPr>
          <p:spPr>
            <a:xfrm>
              <a:off x="358775" y="1916832"/>
              <a:ext cx="388918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/>
            <p:cNvSpPr txBox="1"/>
            <p:nvPr/>
          </p:nvSpPr>
          <p:spPr>
            <a:xfrm>
              <a:off x="358775" y="1609055"/>
              <a:ext cx="388918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/>
                <a:t>Example: Attack time</a:t>
              </a:r>
              <a:endParaRPr lang="en-US" sz="1400" b="1" dirty="0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8000" y="1872000"/>
            <a:ext cx="3420000" cy="3420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 rot="16908288">
            <a:off x="5190894" y="3211710"/>
            <a:ext cx="8504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smtClean="0"/>
              <a:t>Attack</a:t>
            </a:r>
            <a:endParaRPr lang="en-US" sz="1200" b="1"/>
          </a:p>
        </p:txBody>
      </p:sp>
      <p:sp>
        <p:nvSpPr>
          <p:cNvPr id="42" name="TextBox 41"/>
          <p:cNvSpPr txBox="1"/>
          <p:nvPr/>
        </p:nvSpPr>
        <p:spPr>
          <a:xfrm rot="2639461">
            <a:off x="5996607" y="2497101"/>
            <a:ext cx="8504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Decay</a:t>
            </a:r>
            <a:endParaRPr lang="en-US" sz="1200" b="1" dirty="0"/>
          </a:p>
        </p:txBody>
      </p:sp>
      <p:sp>
        <p:nvSpPr>
          <p:cNvPr id="43" name="TextBox 42"/>
          <p:cNvSpPr txBox="1"/>
          <p:nvPr/>
        </p:nvSpPr>
        <p:spPr>
          <a:xfrm>
            <a:off x="6731704" y="2632984"/>
            <a:ext cx="8504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Sustain</a:t>
            </a:r>
            <a:endParaRPr lang="en-US" sz="1200" b="1" dirty="0"/>
          </a:p>
        </p:txBody>
      </p:sp>
      <p:sp>
        <p:nvSpPr>
          <p:cNvPr id="44" name="TextBox 43"/>
          <p:cNvSpPr txBox="1"/>
          <p:nvPr/>
        </p:nvSpPr>
        <p:spPr>
          <a:xfrm rot="4358254">
            <a:off x="7517280" y="3577567"/>
            <a:ext cx="8504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Release</a:t>
            </a:r>
            <a:endParaRPr lang="en-US" sz="1200" b="1" dirty="0"/>
          </a:p>
        </p:txBody>
      </p:sp>
      <p:sp>
        <p:nvSpPr>
          <p:cNvPr id="45" name="Oval 44"/>
          <p:cNvSpPr/>
          <p:nvPr/>
        </p:nvSpPr>
        <p:spPr>
          <a:xfrm>
            <a:off x="5148064" y="1917562"/>
            <a:ext cx="1020137" cy="320324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189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71722" y="224644"/>
            <a:ext cx="6504533" cy="481336"/>
          </a:xfrm>
        </p:spPr>
        <p:txBody>
          <a:bodyPr/>
          <a:lstStyle/>
          <a:p>
            <a:r>
              <a:rPr lang="en-US" dirty="0" smtClean="0"/>
              <a:t>Exemplary sound features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US" dirty="0" smtClean="0"/>
              <a:t>Source: </a:t>
            </a:r>
            <a:r>
              <a:rPr lang="en-US" dirty="0" err="1" smtClean="0"/>
              <a:t>Peeters</a:t>
            </a:r>
            <a:r>
              <a:rPr lang="en-US" dirty="0" smtClean="0"/>
              <a:t> (2004)</a:t>
            </a:r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484902" y="1808820"/>
            <a:ext cx="719920" cy="720000"/>
            <a:chOff x="503548" y="1808820"/>
            <a:chExt cx="719920" cy="720000"/>
          </a:xfrm>
        </p:grpSpPr>
        <p:sp>
          <p:nvSpPr>
            <p:cNvPr id="27" name="Oval 37"/>
            <p:cNvSpPr>
              <a:spLocks noChangeAspect="1"/>
            </p:cNvSpPr>
            <p:nvPr/>
          </p:nvSpPr>
          <p:spPr>
            <a:xfrm>
              <a:off x="503548" y="1808820"/>
              <a:ext cx="719920" cy="720000"/>
            </a:xfrm>
            <a:prstGeom prst="ellipse">
              <a:avLst/>
            </a:prstGeom>
            <a:solidFill>
              <a:srgbClr val="85233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3739" y="1909051"/>
              <a:ext cx="519537" cy="519537"/>
            </a:xfrm>
            <a:prstGeom prst="rect">
              <a:avLst/>
            </a:prstGeom>
          </p:spPr>
        </p:pic>
      </p:grpSp>
      <p:grpSp>
        <p:nvGrpSpPr>
          <p:cNvPr id="11" name="Group 10"/>
          <p:cNvGrpSpPr/>
          <p:nvPr/>
        </p:nvGrpSpPr>
        <p:grpSpPr>
          <a:xfrm>
            <a:off x="484902" y="2608658"/>
            <a:ext cx="719920" cy="720000"/>
            <a:chOff x="503547" y="2608658"/>
            <a:chExt cx="719920" cy="720000"/>
          </a:xfrm>
        </p:grpSpPr>
        <p:sp>
          <p:nvSpPr>
            <p:cNvPr id="28" name="Oval 37"/>
            <p:cNvSpPr>
              <a:spLocks noChangeAspect="1"/>
            </p:cNvSpPr>
            <p:nvPr/>
          </p:nvSpPr>
          <p:spPr>
            <a:xfrm>
              <a:off x="503547" y="2608658"/>
              <a:ext cx="719920" cy="720000"/>
            </a:xfrm>
            <a:prstGeom prst="ellipse">
              <a:avLst/>
            </a:prstGeom>
            <a:solidFill>
              <a:srgbClr val="85233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195973">
              <a:off x="621506" y="2743240"/>
              <a:ext cx="484000" cy="484000"/>
            </a:xfrm>
            <a:prstGeom prst="rect">
              <a:avLst/>
            </a:prstGeom>
          </p:spPr>
        </p:pic>
      </p:grpSp>
      <p:sp>
        <p:nvSpPr>
          <p:cNvPr id="34" name="TextBox 33"/>
          <p:cNvSpPr txBox="1"/>
          <p:nvPr/>
        </p:nvSpPr>
        <p:spPr>
          <a:xfrm>
            <a:off x="1177631" y="2005099"/>
            <a:ext cx="2419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smtClean="0"/>
              <a:t>Temporal features</a:t>
            </a:r>
            <a:endParaRPr lang="en-US" sz="1400" b="1"/>
          </a:p>
        </p:txBody>
      </p:sp>
      <p:sp>
        <p:nvSpPr>
          <p:cNvPr id="36" name="TextBox 35"/>
          <p:cNvSpPr txBox="1"/>
          <p:nvPr/>
        </p:nvSpPr>
        <p:spPr>
          <a:xfrm>
            <a:off x="1177631" y="2806188"/>
            <a:ext cx="2419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Energy features</a:t>
            </a:r>
            <a:endParaRPr lang="en-US" sz="1400" b="1" dirty="0"/>
          </a:p>
        </p:txBody>
      </p:sp>
      <p:grpSp>
        <p:nvGrpSpPr>
          <p:cNvPr id="39" name="Group 38"/>
          <p:cNvGrpSpPr/>
          <p:nvPr/>
        </p:nvGrpSpPr>
        <p:grpSpPr>
          <a:xfrm>
            <a:off x="4896036" y="1393030"/>
            <a:ext cx="3889189" cy="307777"/>
            <a:chOff x="358775" y="1609055"/>
            <a:chExt cx="3889189" cy="307777"/>
          </a:xfrm>
        </p:grpSpPr>
        <p:cxnSp>
          <p:nvCxnSpPr>
            <p:cNvPr id="40" name="Straight Connector 39"/>
            <p:cNvCxnSpPr/>
            <p:nvPr/>
          </p:nvCxnSpPr>
          <p:spPr>
            <a:xfrm>
              <a:off x="358775" y="1916832"/>
              <a:ext cx="388918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/>
            <p:cNvSpPr txBox="1"/>
            <p:nvPr/>
          </p:nvSpPr>
          <p:spPr>
            <a:xfrm>
              <a:off x="358775" y="1609055"/>
              <a:ext cx="388918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/>
                <a:t>Example: Noise/harmonic part</a:t>
              </a:r>
              <a:endParaRPr lang="en-US" sz="1400" b="1" dirty="0"/>
            </a:p>
          </p:txBody>
        </p:sp>
      </p:grpSp>
      <p:pic>
        <p:nvPicPr>
          <p:cNvPr id="42" name="Picture 4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8000" y="1872000"/>
            <a:ext cx="3420000" cy="3420000"/>
          </a:xfrm>
          <a:prstGeom prst="rect">
            <a:avLst/>
          </a:prstGeom>
        </p:spPr>
      </p:pic>
      <p:sp>
        <p:nvSpPr>
          <p:cNvPr id="43" name="Oval 42"/>
          <p:cNvSpPr/>
          <p:nvPr/>
        </p:nvSpPr>
        <p:spPr>
          <a:xfrm>
            <a:off x="5652120" y="4039146"/>
            <a:ext cx="2735880" cy="96948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6691371" y="3692061"/>
            <a:ext cx="8504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smtClean="0"/>
              <a:t>Noise</a:t>
            </a: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1182814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71722" y="224644"/>
            <a:ext cx="6504533" cy="481336"/>
          </a:xfrm>
        </p:spPr>
        <p:txBody>
          <a:bodyPr/>
          <a:lstStyle/>
          <a:p>
            <a:r>
              <a:rPr lang="en-US" dirty="0" smtClean="0"/>
              <a:t>Exemplary sound features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US" dirty="0" smtClean="0"/>
              <a:t>Source: </a:t>
            </a:r>
            <a:r>
              <a:rPr lang="en-US" dirty="0" err="1" smtClean="0"/>
              <a:t>Peeters</a:t>
            </a:r>
            <a:r>
              <a:rPr lang="en-US" dirty="0" smtClean="0"/>
              <a:t> (2004)</a:t>
            </a:r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484902" y="1808820"/>
            <a:ext cx="719920" cy="720000"/>
            <a:chOff x="503548" y="1808820"/>
            <a:chExt cx="719920" cy="720000"/>
          </a:xfrm>
        </p:grpSpPr>
        <p:sp>
          <p:nvSpPr>
            <p:cNvPr id="27" name="Oval 37"/>
            <p:cNvSpPr>
              <a:spLocks noChangeAspect="1"/>
            </p:cNvSpPr>
            <p:nvPr/>
          </p:nvSpPr>
          <p:spPr>
            <a:xfrm>
              <a:off x="503548" y="1808820"/>
              <a:ext cx="719920" cy="720000"/>
            </a:xfrm>
            <a:prstGeom prst="ellipse">
              <a:avLst/>
            </a:prstGeom>
            <a:solidFill>
              <a:srgbClr val="85233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3739" y="1909051"/>
              <a:ext cx="519537" cy="519537"/>
            </a:xfrm>
            <a:prstGeom prst="rect">
              <a:avLst/>
            </a:prstGeom>
          </p:spPr>
        </p:pic>
      </p:grpSp>
      <p:grpSp>
        <p:nvGrpSpPr>
          <p:cNvPr id="11" name="Group 10"/>
          <p:cNvGrpSpPr/>
          <p:nvPr/>
        </p:nvGrpSpPr>
        <p:grpSpPr>
          <a:xfrm>
            <a:off x="484902" y="2608658"/>
            <a:ext cx="719920" cy="720000"/>
            <a:chOff x="503547" y="2608658"/>
            <a:chExt cx="719920" cy="720000"/>
          </a:xfrm>
        </p:grpSpPr>
        <p:sp>
          <p:nvSpPr>
            <p:cNvPr id="28" name="Oval 37"/>
            <p:cNvSpPr>
              <a:spLocks noChangeAspect="1"/>
            </p:cNvSpPr>
            <p:nvPr/>
          </p:nvSpPr>
          <p:spPr>
            <a:xfrm>
              <a:off x="503547" y="2608658"/>
              <a:ext cx="719920" cy="720000"/>
            </a:xfrm>
            <a:prstGeom prst="ellipse">
              <a:avLst/>
            </a:prstGeom>
            <a:solidFill>
              <a:srgbClr val="85233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195973">
              <a:off x="621506" y="2743240"/>
              <a:ext cx="484000" cy="484000"/>
            </a:xfrm>
            <a:prstGeom prst="rect">
              <a:avLst/>
            </a:prstGeom>
          </p:spPr>
        </p:pic>
      </p:grpSp>
      <p:grpSp>
        <p:nvGrpSpPr>
          <p:cNvPr id="12" name="Group 11"/>
          <p:cNvGrpSpPr/>
          <p:nvPr/>
        </p:nvGrpSpPr>
        <p:grpSpPr>
          <a:xfrm>
            <a:off x="484902" y="3408496"/>
            <a:ext cx="719920" cy="720000"/>
            <a:chOff x="503547" y="3408496"/>
            <a:chExt cx="719920" cy="720000"/>
          </a:xfrm>
        </p:grpSpPr>
        <p:sp>
          <p:nvSpPr>
            <p:cNvPr id="29" name="Oval 37"/>
            <p:cNvSpPr>
              <a:spLocks noChangeAspect="1"/>
            </p:cNvSpPr>
            <p:nvPr/>
          </p:nvSpPr>
          <p:spPr>
            <a:xfrm>
              <a:off x="503547" y="3408496"/>
              <a:ext cx="719920" cy="720000"/>
            </a:xfrm>
            <a:prstGeom prst="ellipse">
              <a:avLst/>
            </a:prstGeom>
            <a:solidFill>
              <a:srgbClr val="85233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7564" y="3580923"/>
              <a:ext cx="399596" cy="399596"/>
            </a:xfrm>
            <a:prstGeom prst="rect">
              <a:avLst/>
            </a:prstGeom>
          </p:spPr>
        </p:pic>
      </p:grpSp>
      <p:sp>
        <p:nvSpPr>
          <p:cNvPr id="34" name="TextBox 33"/>
          <p:cNvSpPr txBox="1"/>
          <p:nvPr/>
        </p:nvSpPr>
        <p:spPr>
          <a:xfrm>
            <a:off x="1177631" y="2005099"/>
            <a:ext cx="2419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smtClean="0"/>
              <a:t>Temporal features</a:t>
            </a:r>
            <a:endParaRPr lang="en-US" sz="1400" b="1"/>
          </a:p>
        </p:txBody>
      </p:sp>
      <p:sp>
        <p:nvSpPr>
          <p:cNvPr id="35" name="TextBox 34"/>
          <p:cNvSpPr txBox="1"/>
          <p:nvPr/>
        </p:nvSpPr>
        <p:spPr>
          <a:xfrm>
            <a:off x="1177631" y="3607277"/>
            <a:ext cx="2419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Spectral features</a:t>
            </a:r>
            <a:endParaRPr lang="en-US" sz="1400" b="1" dirty="0"/>
          </a:p>
        </p:txBody>
      </p:sp>
      <p:sp>
        <p:nvSpPr>
          <p:cNvPr id="36" name="TextBox 35"/>
          <p:cNvSpPr txBox="1"/>
          <p:nvPr/>
        </p:nvSpPr>
        <p:spPr>
          <a:xfrm>
            <a:off x="1177631" y="2806188"/>
            <a:ext cx="2419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Energy features</a:t>
            </a:r>
            <a:endParaRPr lang="en-US" sz="1400" b="1" dirty="0"/>
          </a:p>
        </p:txBody>
      </p:sp>
      <p:grpSp>
        <p:nvGrpSpPr>
          <p:cNvPr id="39" name="Group 38"/>
          <p:cNvGrpSpPr/>
          <p:nvPr/>
        </p:nvGrpSpPr>
        <p:grpSpPr>
          <a:xfrm>
            <a:off x="4896036" y="1393030"/>
            <a:ext cx="3889189" cy="307777"/>
            <a:chOff x="358775" y="1609055"/>
            <a:chExt cx="3889189" cy="307777"/>
          </a:xfrm>
        </p:grpSpPr>
        <p:cxnSp>
          <p:nvCxnSpPr>
            <p:cNvPr id="40" name="Straight Connector 39"/>
            <p:cNvCxnSpPr/>
            <p:nvPr/>
          </p:nvCxnSpPr>
          <p:spPr>
            <a:xfrm>
              <a:off x="358775" y="1916832"/>
              <a:ext cx="388918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/>
            <p:cNvSpPr txBox="1"/>
            <p:nvPr/>
          </p:nvSpPr>
          <p:spPr>
            <a:xfrm>
              <a:off x="358775" y="1609055"/>
              <a:ext cx="388918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/>
                <a:t>Example: Spectral slope</a:t>
              </a:r>
              <a:endParaRPr lang="en-US" sz="1400" b="1" dirty="0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8000" y="1872000"/>
            <a:ext cx="3420000" cy="34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653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71722" y="224644"/>
            <a:ext cx="6504533" cy="481336"/>
          </a:xfrm>
        </p:spPr>
        <p:txBody>
          <a:bodyPr/>
          <a:lstStyle/>
          <a:p>
            <a:r>
              <a:rPr lang="en-US" dirty="0" smtClean="0"/>
              <a:t>Exemplary sound features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US" dirty="0" smtClean="0"/>
              <a:t>Source: </a:t>
            </a:r>
            <a:r>
              <a:rPr lang="en-US" dirty="0" err="1" smtClean="0"/>
              <a:t>Peeters</a:t>
            </a:r>
            <a:r>
              <a:rPr lang="en-US" dirty="0" smtClean="0"/>
              <a:t> (2004)</a:t>
            </a:r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484902" y="1808820"/>
            <a:ext cx="719920" cy="720000"/>
            <a:chOff x="503548" y="1808820"/>
            <a:chExt cx="719920" cy="720000"/>
          </a:xfrm>
        </p:grpSpPr>
        <p:sp>
          <p:nvSpPr>
            <p:cNvPr id="27" name="Oval 37"/>
            <p:cNvSpPr>
              <a:spLocks noChangeAspect="1"/>
            </p:cNvSpPr>
            <p:nvPr/>
          </p:nvSpPr>
          <p:spPr>
            <a:xfrm>
              <a:off x="503548" y="1808820"/>
              <a:ext cx="719920" cy="720000"/>
            </a:xfrm>
            <a:prstGeom prst="ellipse">
              <a:avLst/>
            </a:prstGeom>
            <a:solidFill>
              <a:srgbClr val="85233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3739" y="1909051"/>
              <a:ext cx="519537" cy="519537"/>
            </a:xfrm>
            <a:prstGeom prst="rect">
              <a:avLst/>
            </a:prstGeom>
          </p:spPr>
        </p:pic>
      </p:grpSp>
      <p:grpSp>
        <p:nvGrpSpPr>
          <p:cNvPr id="11" name="Group 10"/>
          <p:cNvGrpSpPr/>
          <p:nvPr/>
        </p:nvGrpSpPr>
        <p:grpSpPr>
          <a:xfrm>
            <a:off x="484902" y="2608658"/>
            <a:ext cx="719920" cy="720000"/>
            <a:chOff x="503547" y="2608658"/>
            <a:chExt cx="719920" cy="720000"/>
          </a:xfrm>
        </p:grpSpPr>
        <p:sp>
          <p:nvSpPr>
            <p:cNvPr id="28" name="Oval 37"/>
            <p:cNvSpPr>
              <a:spLocks noChangeAspect="1"/>
            </p:cNvSpPr>
            <p:nvPr/>
          </p:nvSpPr>
          <p:spPr>
            <a:xfrm>
              <a:off x="503547" y="2608658"/>
              <a:ext cx="719920" cy="720000"/>
            </a:xfrm>
            <a:prstGeom prst="ellipse">
              <a:avLst/>
            </a:prstGeom>
            <a:solidFill>
              <a:srgbClr val="85233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195973">
              <a:off x="621506" y="2743240"/>
              <a:ext cx="484000" cy="484000"/>
            </a:xfrm>
            <a:prstGeom prst="rect">
              <a:avLst/>
            </a:prstGeom>
          </p:spPr>
        </p:pic>
      </p:grpSp>
      <p:grpSp>
        <p:nvGrpSpPr>
          <p:cNvPr id="12" name="Group 11"/>
          <p:cNvGrpSpPr/>
          <p:nvPr/>
        </p:nvGrpSpPr>
        <p:grpSpPr>
          <a:xfrm>
            <a:off x="484902" y="3408496"/>
            <a:ext cx="719920" cy="720000"/>
            <a:chOff x="503547" y="3408496"/>
            <a:chExt cx="719920" cy="720000"/>
          </a:xfrm>
        </p:grpSpPr>
        <p:sp>
          <p:nvSpPr>
            <p:cNvPr id="29" name="Oval 37"/>
            <p:cNvSpPr>
              <a:spLocks noChangeAspect="1"/>
            </p:cNvSpPr>
            <p:nvPr/>
          </p:nvSpPr>
          <p:spPr>
            <a:xfrm>
              <a:off x="503547" y="3408496"/>
              <a:ext cx="719920" cy="720000"/>
            </a:xfrm>
            <a:prstGeom prst="ellipse">
              <a:avLst/>
            </a:prstGeom>
            <a:solidFill>
              <a:srgbClr val="85233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7564" y="3580923"/>
              <a:ext cx="399596" cy="399596"/>
            </a:xfrm>
            <a:prstGeom prst="rect">
              <a:avLst/>
            </a:prstGeom>
          </p:spPr>
        </p:pic>
      </p:grpSp>
      <p:grpSp>
        <p:nvGrpSpPr>
          <p:cNvPr id="16" name="Group 15"/>
          <p:cNvGrpSpPr/>
          <p:nvPr/>
        </p:nvGrpSpPr>
        <p:grpSpPr>
          <a:xfrm>
            <a:off x="484902" y="4198197"/>
            <a:ext cx="719920" cy="720000"/>
            <a:chOff x="487402" y="4198197"/>
            <a:chExt cx="719920" cy="720000"/>
          </a:xfrm>
        </p:grpSpPr>
        <p:sp>
          <p:nvSpPr>
            <p:cNvPr id="30" name="Oval 37"/>
            <p:cNvSpPr>
              <a:spLocks noChangeAspect="1"/>
            </p:cNvSpPr>
            <p:nvPr/>
          </p:nvSpPr>
          <p:spPr>
            <a:xfrm>
              <a:off x="487402" y="4198197"/>
              <a:ext cx="719920" cy="720000"/>
            </a:xfrm>
            <a:prstGeom prst="ellipse">
              <a:avLst/>
            </a:prstGeom>
            <a:solidFill>
              <a:srgbClr val="85233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3501" y="4310320"/>
              <a:ext cx="539738" cy="539738"/>
            </a:xfrm>
            <a:prstGeom prst="rect">
              <a:avLst/>
            </a:prstGeom>
          </p:spPr>
        </p:pic>
      </p:grpSp>
      <p:sp>
        <p:nvSpPr>
          <p:cNvPr id="34" name="TextBox 33"/>
          <p:cNvSpPr txBox="1"/>
          <p:nvPr/>
        </p:nvSpPr>
        <p:spPr>
          <a:xfrm>
            <a:off x="1177631" y="2005099"/>
            <a:ext cx="2419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smtClean="0"/>
              <a:t>Temporal features</a:t>
            </a:r>
            <a:endParaRPr lang="en-US" sz="1400" b="1"/>
          </a:p>
        </p:txBody>
      </p:sp>
      <p:sp>
        <p:nvSpPr>
          <p:cNvPr id="35" name="TextBox 34"/>
          <p:cNvSpPr txBox="1"/>
          <p:nvPr/>
        </p:nvSpPr>
        <p:spPr>
          <a:xfrm>
            <a:off x="1177631" y="3607277"/>
            <a:ext cx="2419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Spectral features</a:t>
            </a:r>
            <a:endParaRPr lang="en-US" sz="1400" b="1" dirty="0"/>
          </a:p>
        </p:txBody>
      </p:sp>
      <p:sp>
        <p:nvSpPr>
          <p:cNvPr id="36" name="TextBox 35"/>
          <p:cNvSpPr txBox="1"/>
          <p:nvPr/>
        </p:nvSpPr>
        <p:spPr>
          <a:xfrm>
            <a:off x="1177631" y="2806188"/>
            <a:ext cx="2419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Energy features</a:t>
            </a:r>
            <a:endParaRPr lang="en-US" sz="1400" b="1" dirty="0"/>
          </a:p>
        </p:txBody>
      </p:sp>
      <p:sp>
        <p:nvSpPr>
          <p:cNvPr id="38" name="TextBox 37"/>
          <p:cNvSpPr txBox="1"/>
          <p:nvPr/>
        </p:nvSpPr>
        <p:spPr>
          <a:xfrm>
            <a:off x="1177631" y="4408366"/>
            <a:ext cx="2419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Harmonic features</a:t>
            </a:r>
            <a:endParaRPr lang="en-US" sz="1400" b="1" dirty="0"/>
          </a:p>
        </p:txBody>
      </p:sp>
      <p:grpSp>
        <p:nvGrpSpPr>
          <p:cNvPr id="39" name="Group 38"/>
          <p:cNvGrpSpPr/>
          <p:nvPr/>
        </p:nvGrpSpPr>
        <p:grpSpPr>
          <a:xfrm>
            <a:off x="4896036" y="1393030"/>
            <a:ext cx="3889189" cy="307777"/>
            <a:chOff x="358775" y="1609055"/>
            <a:chExt cx="3889189" cy="307777"/>
          </a:xfrm>
        </p:grpSpPr>
        <p:cxnSp>
          <p:nvCxnSpPr>
            <p:cNvPr id="40" name="Straight Connector 39"/>
            <p:cNvCxnSpPr/>
            <p:nvPr/>
          </p:nvCxnSpPr>
          <p:spPr>
            <a:xfrm>
              <a:off x="358775" y="1916832"/>
              <a:ext cx="388918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/>
            <p:cNvSpPr txBox="1"/>
            <p:nvPr/>
          </p:nvSpPr>
          <p:spPr>
            <a:xfrm>
              <a:off x="358775" y="1609055"/>
              <a:ext cx="388918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/>
                <a:t>Example: </a:t>
              </a:r>
              <a:r>
                <a:rPr lang="en-US" sz="1400" b="1" dirty="0" err="1" smtClean="0"/>
                <a:t>Inharmonicity</a:t>
              </a:r>
              <a:endParaRPr lang="en-US" sz="1400" b="1" dirty="0"/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8000" y="1872000"/>
            <a:ext cx="3420000" cy="34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89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71722" y="224644"/>
            <a:ext cx="6504533" cy="481336"/>
          </a:xfrm>
        </p:spPr>
        <p:txBody>
          <a:bodyPr/>
          <a:lstStyle/>
          <a:p>
            <a:r>
              <a:rPr lang="en-US" dirty="0" smtClean="0"/>
              <a:t>Exemplary sound features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US" dirty="0" smtClean="0"/>
              <a:t>Source: </a:t>
            </a:r>
            <a:r>
              <a:rPr lang="en-US" dirty="0" err="1" smtClean="0"/>
              <a:t>Peeters</a:t>
            </a:r>
            <a:r>
              <a:rPr lang="en-US" dirty="0" smtClean="0"/>
              <a:t> (</a:t>
            </a:r>
            <a:r>
              <a:rPr lang="en-US" dirty="0"/>
              <a:t>2004), https://</a:t>
            </a:r>
            <a:r>
              <a:rPr lang="en-US" dirty="0" err="1"/>
              <a:t>www.dsprelated.com</a:t>
            </a:r>
            <a:r>
              <a:rPr lang="en-US" dirty="0"/>
              <a:t>/</a:t>
            </a:r>
            <a:r>
              <a:rPr lang="en-US" dirty="0" err="1"/>
              <a:t>showcode</a:t>
            </a:r>
            <a:r>
              <a:rPr lang="en-US" dirty="0"/>
              <a:t>/174.php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484902" y="1808820"/>
            <a:ext cx="719920" cy="720000"/>
            <a:chOff x="503548" y="1808820"/>
            <a:chExt cx="719920" cy="720000"/>
          </a:xfrm>
        </p:grpSpPr>
        <p:sp>
          <p:nvSpPr>
            <p:cNvPr id="27" name="Oval 37"/>
            <p:cNvSpPr>
              <a:spLocks noChangeAspect="1"/>
            </p:cNvSpPr>
            <p:nvPr/>
          </p:nvSpPr>
          <p:spPr>
            <a:xfrm>
              <a:off x="503548" y="1808820"/>
              <a:ext cx="719920" cy="720000"/>
            </a:xfrm>
            <a:prstGeom prst="ellipse">
              <a:avLst/>
            </a:prstGeom>
            <a:solidFill>
              <a:srgbClr val="85233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3739" y="1909051"/>
              <a:ext cx="519537" cy="519537"/>
            </a:xfrm>
            <a:prstGeom prst="rect">
              <a:avLst/>
            </a:prstGeom>
          </p:spPr>
        </p:pic>
      </p:grpSp>
      <p:grpSp>
        <p:nvGrpSpPr>
          <p:cNvPr id="11" name="Group 10"/>
          <p:cNvGrpSpPr/>
          <p:nvPr/>
        </p:nvGrpSpPr>
        <p:grpSpPr>
          <a:xfrm>
            <a:off x="484902" y="2608658"/>
            <a:ext cx="719920" cy="720000"/>
            <a:chOff x="503547" y="2608658"/>
            <a:chExt cx="719920" cy="720000"/>
          </a:xfrm>
        </p:grpSpPr>
        <p:sp>
          <p:nvSpPr>
            <p:cNvPr id="28" name="Oval 37"/>
            <p:cNvSpPr>
              <a:spLocks noChangeAspect="1"/>
            </p:cNvSpPr>
            <p:nvPr/>
          </p:nvSpPr>
          <p:spPr>
            <a:xfrm>
              <a:off x="503547" y="2608658"/>
              <a:ext cx="719920" cy="720000"/>
            </a:xfrm>
            <a:prstGeom prst="ellipse">
              <a:avLst/>
            </a:prstGeom>
            <a:solidFill>
              <a:srgbClr val="85233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195973">
              <a:off x="621506" y="2743240"/>
              <a:ext cx="484000" cy="484000"/>
            </a:xfrm>
            <a:prstGeom prst="rect">
              <a:avLst/>
            </a:prstGeom>
          </p:spPr>
        </p:pic>
      </p:grpSp>
      <p:grpSp>
        <p:nvGrpSpPr>
          <p:cNvPr id="12" name="Group 11"/>
          <p:cNvGrpSpPr/>
          <p:nvPr/>
        </p:nvGrpSpPr>
        <p:grpSpPr>
          <a:xfrm>
            <a:off x="484902" y="3408496"/>
            <a:ext cx="719920" cy="720000"/>
            <a:chOff x="503547" y="3408496"/>
            <a:chExt cx="719920" cy="720000"/>
          </a:xfrm>
        </p:grpSpPr>
        <p:sp>
          <p:nvSpPr>
            <p:cNvPr id="29" name="Oval 37"/>
            <p:cNvSpPr>
              <a:spLocks noChangeAspect="1"/>
            </p:cNvSpPr>
            <p:nvPr/>
          </p:nvSpPr>
          <p:spPr>
            <a:xfrm>
              <a:off x="503547" y="3408496"/>
              <a:ext cx="719920" cy="720000"/>
            </a:xfrm>
            <a:prstGeom prst="ellipse">
              <a:avLst/>
            </a:prstGeom>
            <a:solidFill>
              <a:srgbClr val="85233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7564" y="3580923"/>
              <a:ext cx="399596" cy="399596"/>
            </a:xfrm>
            <a:prstGeom prst="rect">
              <a:avLst/>
            </a:prstGeom>
          </p:spPr>
        </p:pic>
      </p:grpSp>
      <p:grpSp>
        <p:nvGrpSpPr>
          <p:cNvPr id="16" name="Group 15"/>
          <p:cNvGrpSpPr/>
          <p:nvPr/>
        </p:nvGrpSpPr>
        <p:grpSpPr>
          <a:xfrm>
            <a:off x="484902" y="4198197"/>
            <a:ext cx="719920" cy="720000"/>
            <a:chOff x="487402" y="4198197"/>
            <a:chExt cx="719920" cy="720000"/>
          </a:xfrm>
        </p:grpSpPr>
        <p:sp>
          <p:nvSpPr>
            <p:cNvPr id="30" name="Oval 37"/>
            <p:cNvSpPr>
              <a:spLocks noChangeAspect="1"/>
            </p:cNvSpPr>
            <p:nvPr/>
          </p:nvSpPr>
          <p:spPr>
            <a:xfrm>
              <a:off x="487402" y="4198197"/>
              <a:ext cx="719920" cy="720000"/>
            </a:xfrm>
            <a:prstGeom prst="ellipse">
              <a:avLst/>
            </a:prstGeom>
            <a:solidFill>
              <a:srgbClr val="85233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3501" y="4310320"/>
              <a:ext cx="539738" cy="539738"/>
            </a:xfrm>
            <a:prstGeom prst="rect">
              <a:avLst/>
            </a:prstGeom>
          </p:spPr>
        </p:pic>
      </p:grpSp>
      <p:grpSp>
        <p:nvGrpSpPr>
          <p:cNvPr id="33" name="Group 32"/>
          <p:cNvGrpSpPr/>
          <p:nvPr/>
        </p:nvGrpSpPr>
        <p:grpSpPr>
          <a:xfrm>
            <a:off x="484902" y="4998035"/>
            <a:ext cx="719920" cy="720000"/>
            <a:chOff x="484902" y="4998035"/>
            <a:chExt cx="719920" cy="720000"/>
          </a:xfrm>
        </p:grpSpPr>
        <p:sp>
          <p:nvSpPr>
            <p:cNvPr id="31" name="Oval 37"/>
            <p:cNvSpPr>
              <a:spLocks noChangeAspect="1"/>
            </p:cNvSpPr>
            <p:nvPr/>
          </p:nvSpPr>
          <p:spPr>
            <a:xfrm>
              <a:off x="484902" y="4998035"/>
              <a:ext cx="719920" cy="720000"/>
            </a:xfrm>
            <a:prstGeom prst="ellipse">
              <a:avLst/>
            </a:prstGeom>
            <a:solidFill>
              <a:srgbClr val="85233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5556" y="5121215"/>
              <a:ext cx="468025" cy="468025"/>
            </a:xfrm>
            <a:prstGeom prst="rect">
              <a:avLst/>
            </a:prstGeom>
          </p:spPr>
        </p:pic>
      </p:grpSp>
      <p:sp>
        <p:nvSpPr>
          <p:cNvPr id="34" name="TextBox 33"/>
          <p:cNvSpPr txBox="1"/>
          <p:nvPr/>
        </p:nvSpPr>
        <p:spPr>
          <a:xfrm>
            <a:off x="1177631" y="2005099"/>
            <a:ext cx="2419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smtClean="0"/>
              <a:t>Temporal features</a:t>
            </a:r>
            <a:endParaRPr lang="en-US" sz="1400" b="1"/>
          </a:p>
        </p:txBody>
      </p:sp>
      <p:sp>
        <p:nvSpPr>
          <p:cNvPr id="35" name="TextBox 34"/>
          <p:cNvSpPr txBox="1"/>
          <p:nvPr/>
        </p:nvSpPr>
        <p:spPr>
          <a:xfrm>
            <a:off x="1177631" y="3607277"/>
            <a:ext cx="2419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Spectral features</a:t>
            </a:r>
            <a:endParaRPr lang="en-US" sz="1400" b="1" dirty="0"/>
          </a:p>
        </p:txBody>
      </p:sp>
      <p:sp>
        <p:nvSpPr>
          <p:cNvPr id="36" name="TextBox 35"/>
          <p:cNvSpPr txBox="1"/>
          <p:nvPr/>
        </p:nvSpPr>
        <p:spPr>
          <a:xfrm>
            <a:off x="1177631" y="2806188"/>
            <a:ext cx="2419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Energy features</a:t>
            </a:r>
            <a:endParaRPr lang="en-US" sz="1400" b="1" dirty="0"/>
          </a:p>
        </p:txBody>
      </p:sp>
      <p:sp>
        <p:nvSpPr>
          <p:cNvPr id="37" name="TextBox 36"/>
          <p:cNvSpPr txBox="1"/>
          <p:nvPr/>
        </p:nvSpPr>
        <p:spPr>
          <a:xfrm>
            <a:off x="1177631" y="5209455"/>
            <a:ext cx="2419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Perceptual features</a:t>
            </a:r>
            <a:endParaRPr lang="en-US" sz="1400" b="1" dirty="0"/>
          </a:p>
        </p:txBody>
      </p:sp>
      <p:sp>
        <p:nvSpPr>
          <p:cNvPr id="38" name="TextBox 37"/>
          <p:cNvSpPr txBox="1"/>
          <p:nvPr/>
        </p:nvSpPr>
        <p:spPr>
          <a:xfrm>
            <a:off x="1177631" y="4408366"/>
            <a:ext cx="2419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Harmonic features</a:t>
            </a:r>
            <a:endParaRPr lang="en-US" sz="1400" b="1" dirty="0"/>
          </a:p>
        </p:txBody>
      </p:sp>
      <p:grpSp>
        <p:nvGrpSpPr>
          <p:cNvPr id="39" name="Group 38"/>
          <p:cNvGrpSpPr/>
          <p:nvPr/>
        </p:nvGrpSpPr>
        <p:grpSpPr>
          <a:xfrm>
            <a:off x="4896036" y="1393030"/>
            <a:ext cx="3889189" cy="307777"/>
            <a:chOff x="358775" y="1609055"/>
            <a:chExt cx="3889189" cy="307777"/>
          </a:xfrm>
        </p:grpSpPr>
        <p:cxnSp>
          <p:nvCxnSpPr>
            <p:cNvPr id="40" name="Straight Connector 39"/>
            <p:cNvCxnSpPr/>
            <p:nvPr/>
          </p:nvCxnSpPr>
          <p:spPr>
            <a:xfrm>
              <a:off x="358775" y="1916832"/>
              <a:ext cx="388918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/>
            <p:cNvSpPr txBox="1"/>
            <p:nvPr/>
          </p:nvSpPr>
          <p:spPr>
            <a:xfrm>
              <a:off x="358775" y="1609055"/>
              <a:ext cx="388918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/>
                <a:t>Example: Perceived loudness</a:t>
              </a:r>
              <a:endParaRPr lang="en-US" sz="1400" b="1" dirty="0"/>
            </a:p>
          </p:txBody>
        </p:sp>
      </p:grpSp>
      <p:pic>
        <p:nvPicPr>
          <p:cNvPr id="44" name="Picture 4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8000" y="1872000"/>
            <a:ext cx="3420000" cy="34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468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71722" y="224644"/>
            <a:ext cx="6504533" cy="481336"/>
          </a:xfrm>
        </p:spPr>
        <p:txBody>
          <a:bodyPr/>
          <a:lstStyle/>
          <a:p>
            <a:r>
              <a:rPr lang="en-US" dirty="0" smtClean="0"/>
              <a:t>More abstract sound features of songs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pPr marL="0" indent="0"/>
            <a:r>
              <a:rPr lang="en-US" dirty="0" smtClean="0"/>
              <a:t>Source</a:t>
            </a:r>
            <a:r>
              <a:rPr lang="en-US" dirty="0"/>
              <a:t>: https://</a:t>
            </a:r>
            <a:r>
              <a:rPr lang="en-US" dirty="0" err="1"/>
              <a:t>developer.spotify.com</a:t>
            </a:r>
            <a:r>
              <a:rPr lang="en-US" dirty="0"/>
              <a:t>/web-</a:t>
            </a:r>
            <a:r>
              <a:rPr lang="en-US" dirty="0" err="1"/>
              <a:t>api</a:t>
            </a:r>
            <a:r>
              <a:rPr lang="en-US" dirty="0"/>
              <a:t>/get-audio-features/</a:t>
            </a:r>
          </a:p>
        </p:txBody>
      </p:sp>
      <p:grpSp>
        <p:nvGrpSpPr>
          <p:cNvPr id="30" name="Group 29"/>
          <p:cNvGrpSpPr/>
          <p:nvPr/>
        </p:nvGrpSpPr>
        <p:grpSpPr>
          <a:xfrm>
            <a:off x="358775" y="1393031"/>
            <a:ext cx="8426450" cy="307777"/>
            <a:chOff x="358775" y="1609055"/>
            <a:chExt cx="3889189" cy="307777"/>
          </a:xfrm>
        </p:grpSpPr>
        <p:cxnSp>
          <p:nvCxnSpPr>
            <p:cNvPr id="31" name="Straight Connector 30"/>
            <p:cNvCxnSpPr/>
            <p:nvPr/>
          </p:nvCxnSpPr>
          <p:spPr>
            <a:xfrm>
              <a:off x="358775" y="1916832"/>
              <a:ext cx="388918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/>
            <p:cNvSpPr txBox="1"/>
            <p:nvPr/>
          </p:nvSpPr>
          <p:spPr>
            <a:xfrm>
              <a:off x="358775" y="1609055"/>
              <a:ext cx="388918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/>
                <a:t>Exemplary features from the Spotify API</a:t>
              </a:r>
              <a:endParaRPr lang="en-US" sz="1400" b="1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782546" y="2096852"/>
            <a:ext cx="719920" cy="720000"/>
            <a:chOff x="611559" y="2096852"/>
            <a:chExt cx="719920" cy="720000"/>
          </a:xfrm>
        </p:grpSpPr>
        <p:sp>
          <p:nvSpPr>
            <p:cNvPr id="28" name="Oval 37"/>
            <p:cNvSpPr>
              <a:spLocks noChangeAspect="1"/>
            </p:cNvSpPr>
            <p:nvPr/>
          </p:nvSpPr>
          <p:spPr>
            <a:xfrm>
              <a:off x="611559" y="2096852"/>
              <a:ext cx="719920" cy="720000"/>
            </a:xfrm>
            <a:prstGeom prst="ellipse">
              <a:avLst/>
            </a:prstGeom>
            <a:solidFill>
              <a:srgbClr val="85233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6090" y="2231423"/>
              <a:ext cx="450858" cy="450858"/>
            </a:xfrm>
            <a:prstGeom prst="rect">
              <a:avLst/>
            </a:prstGeom>
          </p:spPr>
        </p:pic>
      </p:grpSp>
      <p:grpSp>
        <p:nvGrpSpPr>
          <p:cNvPr id="12" name="Group 11"/>
          <p:cNvGrpSpPr/>
          <p:nvPr/>
        </p:nvGrpSpPr>
        <p:grpSpPr>
          <a:xfrm>
            <a:off x="3410839" y="2096852"/>
            <a:ext cx="719920" cy="720000"/>
            <a:chOff x="611559" y="2966704"/>
            <a:chExt cx="719920" cy="720000"/>
          </a:xfrm>
        </p:grpSpPr>
        <p:sp>
          <p:nvSpPr>
            <p:cNvPr id="34" name="Oval 37"/>
            <p:cNvSpPr>
              <a:spLocks noChangeAspect="1"/>
            </p:cNvSpPr>
            <p:nvPr/>
          </p:nvSpPr>
          <p:spPr>
            <a:xfrm>
              <a:off x="611559" y="2966704"/>
              <a:ext cx="719920" cy="720000"/>
            </a:xfrm>
            <a:prstGeom prst="ellipse">
              <a:avLst/>
            </a:prstGeom>
            <a:solidFill>
              <a:srgbClr val="85233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4743" y="3099776"/>
              <a:ext cx="473809" cy="473809"/>
            </a:xfrm>
            <a:prstGeom prst="rect">
              <a:avLst/>
            </a:prstGeom>
          </p:spPr>
        </p:pic>
      </p:grpSp>
      <p:grpSp>
        <p:nvGrpSpPr>
          <p:cNvPr id="16" name="Group 15"/>
          <p:cNvGrpSpPr/>
          <p:nvPr/>
        </p:nvGrpSpPr>
        <p:grpSpPr>
          <a:xfrm>
            <a:off x="6039131" y="2096852"/>
            <a:ext cx="719920" cy="720000"/>
            <a:chOff x="591687" y="3832026"/>
            <a:chExt cx="719920" cy="720000"/>
          </a:xfrm>
        </p:grpSpPr>
        <p:sp>
          <p:nvSpPr>
            <p:cNvPr id="35" name="Oval 37"/>
            <p:cNvSpPr>
              <a:spLocks noChangeAspect="1"/>
            </p:cNvSpPr>
            <p:nvPr/>
          </p:nvSpPr>
          <p:spPr>
            <a:xfrm>
              <a:off x="591687" y="3832026"/>
              <a:ext cx="719920" cy="720000"/>
            </a:xfrm>
            <a:prstGeom prst="ellipse">
              <a:avLst/>
            </a:prstGeom>
            <a:solidFill>
              <a:srgbClr val="85233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1172" y="3962070"/>
              <a:ext cx="410476" cy="410476"/>
            </a:xfrm>
            <a:prstGeom prst="rect">
              <a:avLst/>
            </a:prstGeom>
          </p:spPr>
        </p:pic>
      </p:grpSp>
      <p:sp>
        <p:nvSpPr>
          <p:cNvPr id="36" name="TextBox 35"/>
          <p:cNvSpPr txBox="1"/>
          <p:nvPr/>
        </p:nvSpPr>
        <p:spPr>
          <a:xfrm>
            <a:off x="1502740" y="2293131"/>
            <a:ext cx="15483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smtClean="0"/>
              <a:t>Acousticness</a:t>
            </a:r>
            <a:endParaRPr lang="en-US" sz="1400" b="1" dirty="0"/>
          </a:p>
        </p:txBody>
      </p:sp>
      <p:sp>
        <p:nvSpPr>
          <p:cNvPr id="37" name="TextBox 36"/>
          <p:cNvSpPr txBox="1"/>
          <p:nvPr/>
        </p:nvSpPr>
        <p:spPr>
          <a:xfrm>
            <a:off x="4118667" y="2293131"/>
            <a:ext cx="15483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smtClean="0"/>
              <a:t>Danceability</a:t>
            </a:r>
            <a:endParaRPr lang="en-US" sz="1400" b="1" dirty="0"/>
          </a:p>
        </p:txBody>
      </p:sp>
      <p:sp>
        <p:nvSpPr>
          <p:cNvPr id="38" name="TextBox 37"/>
          <p:cNvSpPr txBox="1"/>
          <p:nvPr/>
        </p:nvSpPr>
        <p:spPr>
          <a:xfrm>
            <a:off x="6788577" y="2293131"/>
            <a:ext cx="15483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 smtClean="0"/>
              <a:t>Speechiness</a:t>
            </a:r>
            <a:endParaRPr lang="en-US" sz="1400" b="1" dirty="0"/>
          </a:p>
        </p:txBody>
      </p:sp>
      <p:sp>
        <p:nvSpPr>
          <p:cNvPr id="39" name="TextBox 38"/>
          <p:cNvSpPr txBox="1"/>
          <p:nvPr/>
        </p:nvSpPr>
        <p:spPr>
          <a:xfrm>
            <a:off x="593768" y="2911305"/>
            <a:ext cx="24573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Measures whether a track is acoustic</a:t>
            </a:r>
            <a:endParaRPr lang="en-US" sz="1400" dirty="0"/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407" y="980728"/>
            <a:ext cx="1813311" cy="704890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3334451" y="2911305"/>
            <a:ext cx="2457305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Describes how suitable a track is for dancing</a:t>
            </a:r>
          </a:p>
          <a:p>
            <a:endParaRPr lang="en-US" sz="1400" dirty="0"/>
          </a:p>
          <a:p>
            <a:r>
              <a:rPr lang="en-US" sz="1400" dirty="0" smtClean="0"/>
              <a:t>Includes elements like tempo, rhythm, stability, beat strength, overall regularity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6039131" y="2911305"/>
            <a:ext cx="245730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Detects </a:t>
            </a:r>
            <a:r>
              <a:rPr lang="en-US" sz="1400" dirty="0"/>
              <a:t>the presence of spoken words in a </a:t>
            </a:r>
            <a:r>
              <a:rPr lang="en-US" sz="1400" dirty="0" smtClean="0"/>
              <a:t>track</a:t>
            </a:r>
          </a:p>
          <a:p>
            <a:endParaRPr lang="en-US" sz="1400" dirty="0" smtClean="0"/>
          </a:p>
          <a:p>
            <a:r>
              <a:rPr lang="en-US" sz="1400" dirty="0" smtClean="0"/>
              <a:t>The </a:t>
            </a:r>
            <a:r>
              <a:rPr lang="en-US" sz="1400" dirty="0"/>
              <a:t>more exclusively speech-like the recording (e.g. talk show, audio book, </a:t>
            </a:r>
            <a:r>
              <a:rPr lang="en-US" sz="1400" dirty="0" smtClean="0"/>
              <a:t>poetry), the higher the classification as speech</a:t>
            </a:r>
            <a:endParaRPr lang="en-US" sz="1400" dirty="0"/>
          </a:p>
        </p:txBody>
      </p:sp>
      <p:sp>
        <p:nvSpPr>
          <p:cNvPr id="45" name="Rectangle 2"/>
          <p:cNvSpPr>
            <a:spLocks noChangeArrowheads="1"/>
          </p:cNvSpPr>
          <p:nvPr/>
        </p:nvSpPr>
        <p:spPr bwMode="auto">
          <a:xfrm>
            <a:off x="1882775" y="22590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9002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71722" y="224644"/>
            <a:ext cx="6504533" cy="481336"/>
          </a:xfrm>
        </p:spPr>
        <p:txBody>
          <a:bodyPr/>
          <a:lstStyle/>
          <a:p>
            <a:r>
              <a:rPr lang="en-US" dirty="0" err="1" smtClean="0"/>
              <a:t>Exmplary</a:t>
            </a:r>
            <a:r>
              <a:rPr lang="en-US" dirty="0" smtClean="0"/>
              <a:t> music recognition: </a:t>
            </a:r>
            <a:r>
              <a:rPr lang="en-US" dirty="0" err="1" smtClean="0"/>
              <a:t>Shazam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pPr marL="0" indent="0"/>
            <a:r>
              <a:rPr lang="en-US" dirty="0" smtClean="0"/>
              <a:t>Source</a:t>
            </a:r>
            <a:r>
              <a:rPr lang="en-US" dirty="0"/>
              <a:t>: </a:t>
            </a:r>
            <a:r>
              <a:rPr lang="en-US" dirty="0" smtClean="0"/>
              <a:t>Wang (2003)</a:t>
            </a:r>
            <a:endParaRPr lang="en-US" dirty="0"/>
          </a:p>
        </p:txBody>
      </p:sp>
      <p:sp>
        <p:nvSpPr>
          <p:cNvPr id="45" name="Rectangle 2"/>
          <p:cNvSpPr>
            <a:spLocks noChangeArrowheads="1"/>
          </p:cNvSpPr>
          <p:nvPr/>
        </p:nvSpPr>
        <p:spPr bwMode="auto">
          <a:xfrm>
            <a:off x="1882775" y="22590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" y="705980"/>
            <a:ext cx="2633695" cy="7172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204" y="2121385"/>
            <a:ext cx="4244329" cy="3132396"/>
          </a:xfrm>
          <a:prstGeom prst="rect">
            <a:avLst/>
          </a:prstGeom>
        </p:spPr>
      </p:pic>
      <p:grpSp>
        <p:nvGrpSpPr>
          <p:cNvPr id="26" name="Group 25"/>
          <p:cNvGrpSpPr/>
          <p:nvPr/>
        </p:nvGrpSpPr>
        <p:grpSpPr>
          <a:xfrm>
            <a:off x="358775" y="1393031"/>
            <a:ext cx="3889189" cy="307777"/>
            <a:chOff x="358775" y="1609055"/>
            <a:chExt cx="3889189" cy="307777"/>
          </a:xfrm>
        </p:grpSpPr>
        <p:cxnSp>
          <p:nvCxnSpPr>
            <p:cNvPr id="27" name="Straight Connector 26"/>
            <p:cNvCxnSpPr/>
            <p:nvPr/>
          </p:nvCxnSpPr>
          <p:spPr>
            <a:xfrm>
              <a:off x="358775" y="1916832"/>
              <a:ext cx="388918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/>
            <p:cNvSpPr txBox="1"/>
            <p:nvPr/>
          </p:nvSpPr>
          <p:spPr>
            <a:xfrm>
              <a:off x="358775" y="1609055"/>
              <a:ext cx="388918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/>
                <a:t>Time-dependent spectrogram</a:t>
              </a:r>
              <a:endParaRPr lang="en-US" sz="1400" b="1" dirty="0"/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4896036" y="1393030"/>
            <a:ext cx="3889189" cy="307777"/>
            <a:chOff x="358775" y="1609055"/>
            <a:chExt cx="3889189" cy="307777"/>
          </a:xfrm>
        </p:grpSpPr>
        <p:cxnSp>
          <p:nvCxnSpPr>
            <p:cNvPr id="42" name="Straight Connector 41"/>
            <p:cNvCxnSpPr/>
            <p:nvPr/>
          </p:nvCxnSpPr>
          <p:spPr>
            <a:xfrm>
              <a:off x="358775" y="1916832"/>
              <a:ext cx="388918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/>
            <p:cNvSpPr txBox="1"/>
            <p:nvPr/>
          </p:nvSpPr>
          <p:spPr>
            <a:xfrm>
              <a:off x="358775" y="1609055"/>
              <a:ext cx="388918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/>
                <a:t>Strongest frequencies</a:t>
              </a:r>
              <a:endParaRPr lang="en-US" sz="1400" b="1" dirty="0"/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47"/>
          <a:stretch/>
        </p:blipFill>
        <p:spPr>
          <a:xfrm>
            <a:off x="4566002" y="2332621"/>
            <a:ext cx="4180217" cy="292588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922149" y="5153865"/>
            <a:ext cx="1908212" cy="3206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ysClr val="windowText" lastClr="000000"/>
                </a:solidFill>
              </a:rPr>
              <a:t>t</a:t>
            </a:r>
            <a:r>
              <a:rPr lang="en-US" sz="1400" dirty="0" smtClean="0">
                <a:solidFill>
                  <a:sysClr val="windowText" lastClr="000000"/>
                </a:solidFill>
              </a:rPr>
              <a:t>ime in s</a:t>
            </a:r>
            <a:endParaRPr lang="en-US" sz="1400" dirty="0">
              <a:solidFill>
                <a:sysClr val="windowText" lastClr="000000"/>
              </a:solidFill>
            </a:endParaRPr>
          </a:p>
        </p:txBody>
      </p:sp>
      <p:sp>
        <p:nvSpPr>
          <p:cNvPr id="44" name="Rectangle 43"/>
          <p:cNvSpPr/>
          <p:nvPr/>
        </p:nvSpPr>
        <p:spPr>
          <a:xfrm rot="16200000">
            <a:off x="-358863" y="3568004"/>
            <a:ext cx="1908212" cy="3206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ysClr val="windowText" lastClr="000000"/>
                </a:solidFill>
              </a:rPr>
              <a:t>f</a:t>
            </a:r>
            <a:r>
              <a:rPr lang="en-US" sz="1400" smtClean="0">
                <a:solidFill>
                  <a:sysClr val="windowText" lastClr="000000"/>
                </a:solidFill>
              </a:rPr>
              <a:t>equency</a:t>
            </a:r>
            <a:r>
              <a:rPr lang="en-US" sz="1400" dirty="0" smtClean="0">
                <a:solidFill>
                  <a:sysClr val="windowText" lastClr="000000"/>
                </a:solidFill>
              </a:rPr>
              <a:t> in Hz</a:t>
            </a:r>
            <a:endParaRPr lang="en-US" sz="1400" dirty="0">
              <a:solidFill>
                <a:sysClr val="windowText" lastClr="000000"/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 rot="16200000">
            <a:off x="3817601" y="3568004"/>
            <a:ext cx="1908212" cy="3206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ysClr val="windowText" lastClr="000000"/>
                </a:solidFill>
              </a:rPr>
              <a:t>f</a:t>
            </a:r>
            <a:r>
              <a:rPr lang="en-US" sz="1400" smtClean="0">
                <a:solidFill>
                  <a:sysClr val="windowText" lastClr="000000"/>
                </a:solidFill>
              </a:rPr>
              <a:t>equency</a:t>
            </a:r>
            <a:r>
              <a:rPr lang="en-US" sz="1400" dirty="0" smtClean="0">
                <a:solidFill>
                  <a:sysClr val="windowText" lastClr="000000"/>
                </a:solidFill>
              </a:rPr>
              <a:t> in Hz</a:t>
            </a:r>
            <a:endParaRPr lang="en-US" sz="1400" dirty="0">
              <a:solidFill>
                <a:sysClr val="windowText" lastClr="000000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922149" y="2486199"/>
            <a:ext cx="954106" cy="255628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5796136" y="2024844"/>
            <a:ext cx="23402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mtClean="0"/>
              <a:t>Song sample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1590761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Abgerundetes Rechteck 5"/>
          <p:cNvSpPr/>
          <p:nvPr/>
        </p:nvSpPr>
        <p:spPr>
          <a:xfrm>
            <a:off x="3059832" y="1892687"/>
            <a:ext cx="1440000" cy="144000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7" name="Abgerundetes Rechteck 6"/>
          <p:cNvSpPr/>
          <p:nvPr/>
        </p:nvSpPr>
        <p:spPr>
          <a:xfrm>
            <a:off x="4644008" y="1905630"/>
            <a:ext cx="1440000" cy="144000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8" name="Abgerundetes Rechteck 7"/>
          <p:cNvSpPr/>
          <p:nvPr/>
        </p:nvSpPr>
        <p:spPr>
          <a:xfrm>
            <a:off x="3059832" y="3478760"/>
            <a:ext cx="1440000" cy="144000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9" name="Abgerundetes Rechteck 8"/>
          <p:cNvSpPr/>
          <p:nvPr/>
        </p:nvSpPr>
        <p:spPr>
          <a:xfrm>
            <a:off x="4644008" y="3478760"/>
            <a:ext cx="1440000" cy="144000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10" name="Ellipse 9"/>
          <p:cNvSpPr/>
          <p:nvPr/>
        </p:nvSpPr>
        <p:spPr>
          <a:xfrm>
            <a:off x="3923928" y="2750094"/>
            <a:ext cx="1296144" cy="129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36000" rIns="0" bIns="0" rtlCol="0" anchor="ctr"/>
          <a:lstStyle/>
          <a:p>
            <a:pPr algn="ctr"/>
            <a:endParaRPr lang="en-US" sz="1400" b="1" baseline="30000" dirty="0">
              <a:solidFill>
                <a:schemeClr val="tx1"/>
              </a:solidFill>
            </a:endParaRPr>
          </a:p>
        </p:txBody>
      </p:sp>
      <p:cxnSp>
        <p:nvCxnSpPr>
          <p:cNvPr id="22" name="Gerader Verbinder 21"/>
          <p:cNvCxnSpPr>
            <a:stCxn id="6" idx="1"/>
          </p:cNvCxnSpPr>
          <p:nvPr/>
        </p:nvCxnSpPr>
        <p:spPr>
          <a:xfrm flipH="1" flipV="1">
            <a:off x="2591780" y="1905630"/>
            <a:ext cx="468052" cy="707057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r Verbinder 22"/>
          <p:cNvCxnSpPr/>
          <p:nvPr/>
        </p:nvCxnSpPr>
        <p:spPr>
          <a:xfrm>
            <a:off x="377825" y="1918573"/>
            <a:ext cx="2213955" cy="0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/>
          <p:cNvCxnSpPr/>
          <p:nvPr/>
        </p:nvCxnSpPr>
        <p:spPr>
          <a:xfrm flipH="1" flipV="1">
            <a:off x="2609491" y="3667924"/>
            <a:ext cx="468052" cy="707057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r Verbinder 26"/>
          <p:cNvCxnSpPr/>
          <p:nvPr/>
        </p:nvCxnSpPr>
        <p:spPr>
          <a:xfrm>
            <a:off x="366270" y="3684384"/>
            <a:ext cx="2213955" cy="0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/>
          <p:cNvCxnSpPr/>
          <p:nvPr/>
        </p:nvCxnSpPr>
        <p:spPr>
          <a:xfrm flipV="1">
            <a:off x="6093234" y="1930428"/>
            <a:ext cx="468000" cy="705600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r Verbinder 30"/>
          <p:cNvCxnSpPr/>
          <p:nvPr/>
        </p:nvCxnSpPr>
        <p:spPr>
          <a:xfrm>
            <a:off x="6570513" y="1918573"/>
            <a:ext cx="2213955" cy="0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r Verbinder 32"/>
          <p:cNvCxnSpPr/>
          <p:nvPr/>
        </p:nvCxnSpPr>
        <p:spPr>
          <a:xfrm flipV="1">
            <a:off x="6083847" y="3695508"/>
            <a:ext cx="468000" cy="705600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/>
          <p:cNvCxnSpPr/>
          <p:nvPr/>
        </p:nvCxnSpPr>
        <p:spPr>
          <a:xfrm>
            <a:off x="6561126" y="3683653"/>
            <a:ext cx="2213955" cy="0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feld 34"/>
          <p:cNvSpPr txBox="1"/>
          <p:nvPr/>
        </p:nvSpPr>
        <p:spPr>
          <a:xfrm>
            <a:off x="358775" y="1606392"/>
            <a:ext cx="22507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 smtClean="0"/>
              <a:t>Speech</a:t>
            </a:r>
            <a:endParaRPr lang="en-US" sz="1400" b="1" dirty="0"/>
          </a:p>
        </p:txBody>
      </p:sp>
      <p:sp>
        <p:nvSpPr>
          <p:cNvPr id="36" name="Textfeld 35"/>
          <p:cNvSpPr txBox="1"/>
          <p:nvPr/>
        </p:nvSpPr>
        <p:spPr>
          <a:xfrm>
            <a:off x="366270" y="3368070"/>
            <a:ext cx="22507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 smtClean="0"/>
              <a:t>Music </a:t>
            </a:r>
            <a:r>
              <a:rPr lang="de-DE" sz="1400" b="1" dirty="0" err="1" smtClean="0"/>
              <a:t>signal</a:t>
            </a:r>
            <a:r>
              <a:rPr lang="de-DE" sz="1400" b="1" dirty="0" smtClean="0"/>
              <a:t> </a:t>
            </a:r>
            <a:r>
              <a:rPr lang="de-DE" sz="1400" b="1" dirty="0" err="1" smtClean="0"/>
              <a:t>processing</a:t>
            </a:r>
            <a:endParaRPr lang="en-US" sz="1400" b="1" dirty="0"/>
          </a:p>
        </p:txBody>
      </p:sp>
      <p:sp>
        <p:nvSpPr>
          <p:cNvPr id="37" name="Textfeld 36"/>
          <p:cNvSpPr txBox="1"/>
          <p:nvPr/>
        </p:nvSpPr>
        <p:spPr>
          <a:xfrm>
            <a:off x="6570512" y="1592796"/>
            <a:ext cx="22139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400" b="1" dirty="0" smtClean="0"/>
              <a:t>Nature </a:t>
            </a:r>
            <a:r>
              <a:rPr lang="de-DE" sz="1400" b="1" dirty="0" err="1" smtClean="0"/>
              <a:t>sound</a:t>
            </a:r>
            <a:endParaRPr lang="en-US" sz="1400" b="1" dirty="0"/>
          </a:p>
        </p:txBody>
      </p:sp>
      <p:sp>
        <p:nvSpPr>
          <p:cNvPr id="38" name="Textfeld 37"/>
          <p:cNvSpPr txBox="1"/>
          <p:nvPr/>
        </p:nvSpPr>
        <p:spPr>
          <a:xfrm>
            <a:off x="6570512" y="3379194"/>
            <a:ext cx="22139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400" b="1" dirty="0" smtClean="0"/>
              <a:t>Other</a:t>
            </a:r>
            <a:endParaRPr lang="en-US" sz="1400" b="1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7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188" y="2957064"/>
            <a:ext cx="882059" cy="882059"/>
          </a:xfrm>
        </p:spPr>
      </p:pic>
      <p:sp>
        <p:nvSpPr>
          <p:cNvPr id="28" name="Title 3"/>
          <p:cNvSpPr>
            <a:spLocks noGrp="1"/>
          </p:cNvSpPr>
          <p:nvPr>
            <p:ph type="title"/>
          </p:nvPr>
        </p:nvSpPr>
        <p:spPr>
          <a:xfrm>
            <a:off x="371722" y="224644"/>
            <a:ext cx="6504533" cy="481336"/>
          </a:xfrm>
        </p:spPr>
        <p:txBody>
          <a:bodyPr/>
          <a:lstStyle/>
          <a:p>
            <a:r>
              <a:rPr lang="en-US" dirty="0" smtClean="0"/>
              <a:t>Some practical application fields</a:t>
            </a:r>
            <a:endParaRPr lang="en-US" dirty="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252" y="2173277"/>
            <a:ext cx="724402" cy="724402"/>
          </a:xfrm>
          <a:prstGeom prst="rect">
            <a:avLst/>
          </a:prstGeom>
        </p:spPr>
      </p:pic>
      <p:sp>
        <p:nvSpPr>
          <p:cNvPr id="39" name="Content Placeholder 1"/>
          <p:cNvSpPr>
            <a:spLocks noGrp="1"/>
          </p:cNvSpPr>
          <p:nvPr>
            <p:ph sz="quarter" idx="17"/>
          </p:nvPr>
        </p:nvSpPr>
        <p:spPr>
          <a:xfrm>
            <a:off x="377825" y="5193196"/>
            <a:ext cx="8353600" cy="836190"/>
          </a:xfrm>
        </p:spPr>
        <p:txBody>
          <a:bodyPr/>
          <a:lstStyle/>
          <a:p>
            <a:pPr marL="0" indent="0"/>
            <a:r>
              <a:rPr lang="en-US" dirty="0" smtClean="0"/>
              <a:t>Source</a:t>
            </a:r>
            <a:r>
              <a:rPr lang="en-US" dirty="0"/>
              <a:t>: 1) http://nlp.stanford.edu/sentiment</a:t>
            </a:r>
            <a:r>
              <a:rPr lang="en-US" dirty="0" smtClean="0"/>
              <a:t>/, 2) Pandya, Pathak (2014), 3) </a:t>
            </a:r>
            <a:r>
              <a:rPr lang="en-US" dirty="0" err="1" smtClean="0"/>
              <a:t>Kamruzzaman</a:t>
            </a:r>
            <a:r>
              <a:rPr lang="en-US" dirty="0" smtClean="0"/>
              <a:t> et al. (</a:t>
            </a:r>
            <a:r>
              <a:rPr lang="en-US" dirty="0"/>
              <a:t>2010), 4) https://</a:t>
            </a:r>
            <a:r>
              <a:rPr lang="en-US" dirty="0" smtClean="0"/>
              <a:t>research.googleblog.com/2015/08/the-neural-networks-behind-google-voice.html</a:t>
            </a:r>
            <a:r>
              <a:rPr lang="en-US" dirty="0"/>
              <a:t>, </a:t>
            </a:r>
            <a:endParaRPr lang="en-US" dirty="0" smtClean="0"/>
          </a:p>
          <a:p>
            <a:pPr marL="0" indent="0"/>
            <a:r>
              <a:rPr lang="en-US" dirty="0" smtClean="0"/>
              <a:t>5) http</a:t>
            </a:r>
            <a:r>
              <a:rPr lang="en-US" dirty="0"/>
              <a:t>://</a:t>
            </a:r>
            <a:r>
              <a:rPr lang="en-US" dirty="0" smtClean="0"/>
              <a:t>signalprocessingsociety.org/uploads/special_issues_deadlines/MusicSP.pdf,</a:t>
            </a:r>
          </a:p>
          <a:p>
            <a:pPr marL="0" indent="0"/>
            <a:r>
              <a:rPr lang="en-US" dirty="0" smtClean="0"/>
              <a:t>6) Perez-</a:t>
            </a:r>
            <a:r>
              <a:rPr lang="en-US" dirty="0" err="1" smtClean="0"/>
              <a:t>Meana</a:t>
            </a:r>
            <a:r>
              <a:rPr lang="en-US" dirty="0" smtClean="0"/>
              <a:t> (</a:t>
            </a:r>
            <a:r>
              <a:rPr lang="en-US" dirty="0"/>
              <a:t>2007</a:t>
            </a:r>
            <a:r>
              <a:rPr lang="en-US" dirty="0" smtClean="0"/>
              <a:t>), 7) </a:t>
            </a:r>
            <a:r>
              <a:rPr lang="en-US" dirty="0" err="1" smtClean="0"/>
              <a:t>Stowell</a:t>
            </a:r>
            <a:r>
              <a:rPr lang="en-US" dirty="0"/>
              <a:t>, </a:t>
            </a:r>
            <a:r>
              <a:rPr lang="en-US" dirty="0" err="1" smtClean="0"/>
              <a:t>Plumbley</a:t>
            </a:r>
            <a:r>
              <a:rPr lang="en-US" dirty="0"/>
              <a:t> </a:t>
            </a:r>
            <a:r>
              <a:rPr lang="en-US" dirty="0" smtClean="0"/>
              <a:t>(2014</a:t>
            </a:r>
            <a:r>
              <a:rPr lang="en-US" dirty="0"/>
              <a:t>)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77825" y="1930428"/>
            <a:ext cx="223916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1400" dirty="0" smtClean="0"/>
              <a:t>Sentiment analysis</a:t>
            </a:r>
            <a:r>
              <a:rPr lang="en-US" sz="1400" baseline="30000" dirty="0" smtClean="0"/>
              <a:t>1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400" dirty="0" smtClean="0"/>
              <a:t>Voice classification</a:t>
            </a:r>
            <a:r>
              <a:rPr lang="en-US" sz="1400" baseline="30000" dirty="0" smtClean="0"/>
              <a:t>2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400" dirty="0" smtClean="0"/>
              <a:t>Automatic speaker recognition</a:t>
            </a:r>
            <a:r>
              <a:rPr lang="en-US" sz="1400" baseline="30000" dirty="0" smtClean="0"/>
              <a:t>3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400" dirty="0" smtClean="0"/>
              <a:t>Speech to text systems</a:t>
            </a:r>
            <a:r>
              <a:rPr lang="en-US" sz="1400" baseline="30000" dirty="0" smtClean="0"/>
              <a:t>4</a:t>
            </a:r>
            <a:endParaRPr lang="en-US" sz="1400" baseline="30000" dirty="0"/>
          </a:p>
        </p:txBody>
      </p:sp>
      <p:sp>
        <p:nvSpPr>
          <p:cNvPr id="40" name="TextBox 39"/>
          <p:cNvSpPr txBox="1"/>
          <p:nvPr/>
        </p:nvSpPr>
        <p:spPr>
          <a:xfrm>
            <a:off x="374603" y="3735033"/>
            <a:ext cx="223916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1400" dirty="0" smtClean="0"/>
              <a:t>Genre identification</a:t>
            </a:r>
            <a:r>
              <a:rPr lang="en-US" sz="1400" baseline="30000" dirty="0" smtClean="0"/>
              <a:t>5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400" dirty="0" smtClean="0"/>
              <a:t>Instrumentation</a:t>
            </a:r>
            <a:r>
              <a:rPr lang="en-US" sz="1400" baseline="30000" dirty="0" smtClean="0"/>
              <a:t>5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400" dirty="0" smtClean="0"/>
              <a:t>Dynamics, tempo and timbre</a:t>
            </a:r>
            <a:r>
              <a:rPr lang="en-US" sz="1400" baseline="30000" dirty="0" smtClean="0"/>
              <a:t>5</a:t>
            </a:r>
            <a:endParaRPr lang="en-US" sz="1400" baseline="30000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8574" y="3915521"/>
            <a:ext cx="753757" cy="753757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2767" y="2173277"/>
            <a:ext cx="782659" cy="782659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6659828" y="1930427"/>
            <a:ext cx="2239161" cy="1528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1400" dirty="0" smtClean="0"/>
              <a:t>Machine failure recognition</a:t>
            </a:r>
            <a:r>
              <a:rPr lang="en-US" sz="1400" baseline="30000" dirty="0" smtClean="0"/>
              <a:t>6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400" dirty="0" smtClean="0"/>
              <a:t>Military sound analysis</a:t>
            </a:r>
            <a:r>
              <a:rPr lang="en-US" sz="1400" baseline="30000" dirty="0" smtClean="0"/>
              <a:t>6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400" dirty="0" smtClean="0"/>
              <a:t>Animal sound </a:t>
            </a:r>
            <a:r>
              <a:rPr lang="en-US" sz="1400" dirty="0" err="1" smtClean="0"/>
              <a:t>recog-nition</a:t>
            </a:r>
            <a:r>
              <a:rPr lang="en-US" sz="1400" dirty="0" smtClean="0"/>
              <a:t> (e.g. birds)</a:t>
            </a:r>
            <a:r>
              <a:rPr lang="en-US" sz="1400" baseline="30000" dirty="0" smtClean="0"/>
              <a:t>7</a:t>
            </a:r>
          </a:p>
          <a:p>
            <a:pPr marL="285750" indent="-285750">
              <a:buFont typeface="Arial" charset="0"/>
              <a:buChar char="•"/>
            </a:pPr>
            <a:endParaRPr lang="en-US" sz="1400" baseline="30000" dirty="0" smtClean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7056" y="3910492"/>
            <a:ext cx="767869" cy="767869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6659828" y="3731693"/>
            <a:ext cx="223916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1400" dirty="0" smtClean="0"/>
              <a:t>Medical hearing aid</a:t>
            </a:r>
            <a:r>
              <a:rPr lang="en-US" sz="1400" baseline="30000" dirty="0" smtClean="0"/>
              <a:t>6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400" dirty="0" smtClean="0"/>
              <a:t>Adaptive noise cancelling</a:t>
            </a:r>
            <a:r>
              <a:rPr lang="en-US" sz="1400" baseline="30000" dirty="0" smtClean="0"/>
              <a:t>6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400" dirty="0" smtClean="0"/>
              <a:t>Digital watermarking</a:t>
            </a:r>
            <a:r>
              <a:rPr lang="en-US" sz="1400" baseline="30000" dirty="0" smtClean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1615605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5070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References</a:t>
            </a:r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377825" y="1520825"/>
            <a:ext cx="8118611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1400" dirty="0"/>
              <a:t>Hansen, C. H., &amp; </a:t>
            </a:r>
            <a:r>
              <a:rPr lang="en-US" sz="1400" dirty="0" err="1"/>
              <a:t>Sehrndt</a:t>
            </a:r>
            <a:r>
              <a:rPr lang="en-US" sz="1400" dirty="0"/>
              <a:t>, C. H. (2001). Fundamentals of acoustics</a:t>
            </a:r>
            <a:r>
              <a:rPr lang="en-US" sz="1400" dirty="0" smtClean="0"/>
              <a:t>. </a:t>
            </a:r>
            <a:r>
              <a:rPr lang="en-US" sz="1400" i="1" dirty="0" smtClean="0"/>
              <a:t>Occupational </a:t>
            </a:r>
            <a:r>
              <a:rPr lang="en-US" sz="1400" i="1" dirty="0"/>
              <a:t>Exposure to Noise: Evaluation, Prevention and Control. World Health Organization</a:t>
            </a:r>
            <a:r>
              <a:rPr lang="en-US" sz="1400" dirty="0" smtClean="0"/>
              <a:t>.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400" dirty="0">
                <a:hlinkClick r:id="rId2"/>
              </a:rPr>
              <a:t>http://cmc.music.columbia.edu/musicandcomputers</a:t>
            </a:r>
            <a:r>
              <a:rPr lang="en-US" sz="1400" dirty="0" smtClean="0">
                <a:hlinkClick r:id="rId2"/>
              </a:rPr>
              <a:t>/</a:t>
            </a:r>
            <a:r>
              <a:rPr lang="en-US" sz="1400" dirty="0" smtClean="0"/>
              <a:t>, last visited 21.10.2016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400" dirty="0"/>
              <a:t>James, J. F. (2011). </a:t>
            </a:r>
            <a:r>
              <a:rPr lang="en-US" sz="1400" i="1" dirty="0"/>
              <a:t>A student's guide to Fourier transforms: with applications in physics and engineering</a:t>
            </a:r>
            <a:r>
              <a:rPr lang="en-US" sz="1400" dirty="0"/>
              <a:t>. Cambridge university press</a:t>
            </a:r>
            <a:r>
              <a:rPr lang="en-US" sz="1400" dirty="0" smtClean="0"/>
              <a:t>.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400" dirty="0">
                <a:hlinkClick r:id="rId3"/>
              </a:rPr>
              <a:t>http://www.di.fc.ul.pt/~</a:t>
            </a:r>
            <a:r>
              <a:rPr lang="en-US" sz="1400" dirty="0" smtClean="0">
                <a:hlinkClick r:id="rId3"/>
              </a:rPr>
              <a:t>jpn/r/fourier/fourier.html</a:t>
            </a:r>
            <a:r>
              <a:rPr lang="en-US" sz="1400" dirty="0"/>
              <a:t>, last visited 21.10.2016</a:t>
            </a:r>
            <a:endParaRPr lang="en-US" sz="1400" dirty="0" smtClean="0"/>
          </a:p>
          <a:p>
            <a:pPr marL="285750" indent="-285750">
              <a:buFont typeface="Arial" charset="0"/>
              <a:buChar char="•"/>
            </a:pPr>
            <a:r>
              <a:rPr lang="en-US" sz="1400" dirty="0">
                <a:hlinkClick r:id="rId4"/>
              </a:rPr>
              <a:t>http://</a:t>
            </a:r>
            <a:r>
              <a:rPr lang="en-US" sz="1400" dirty="0" smtClean="0">
                <a:hlinkClick r:id="rId4"/>
              </a:rPr>
              <a:t>www.abstractnew.com/2014/04/the-fast-fourier-transform-fft-without.html</a:t>
            </a:r>
            <a:r>
              <a:rPr lang="en-US" sz="1400" dirty="0"/>
              <a:t>, last visited 21.10.2016</a:t>
            </a:r>
            <a:endParaRPr lang="en-US" sz="1400" dirty="0" smtClean="0"/>
          </a:p>
          <a:p>
            <a:pPr marL="285750" indent="-285750">
              <a:buFont typeface="Arial" charset="0"/>
              <a:buChar char="•"/>
            </a:pPr>
            <a:r>
              <a:rPr lang="en-US" sz="1400" dirty="0"/>
              <a:t>Robinson, D. W., &amp; </a:t>
            </a:r>
            <a:r>
              <a:rPr lang="en-US" sz="1400" dirty="0" err="1"/>
              <a:t>Dadson</a:t>
            </a:r>
            <a:r>
              <a:rPr lang="en-US" sz="1400" dirty="0"/>
              <a:t>, R. S. (1956). A re-determination of the equal-loudness relations for pure tones. </a:t>
            </a:r>
            <a:r>
              <a:rPr lang="en-US" sz="1400" i="1" dirty="0"/>
              <a:t>British Journal of Applied Physics</a:t>
            </a:r>
            <a:r>
              <a:rPr lang="en-US" sz="1400" dirty="0"/>
              <a:t>, </a:t>
            </a:r>
            <a:r>
              <a:rPr lang="en-US" sz="1400" i="1" dirty="0"/>
              <a:t>7</a:t>
            </a:r>
            <a:r>
              <a:rPr lang="en-US" sz="1400" dirty="0"/>
              <a:t>(5), 166</a:t>
            </a:r>
            <a:r>
              <a:rPr lang="en-US" sz="1400" dirty="0" smtClean="0"/>
              <a:t>.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400" dirty="0">
                <a:hlinkClick r:id="rId5"/>
              </a:rPr>
              <a:t>http://www.diracdelta.co.uk/science/source/e/q/equal%20loudness%20contour/source.html#.</a:t>
            </a:r>
            <a:r>
              <a:rPr lang="en-US" sz="1400" dirty="0" smtClean="0">
                <a:hlinkClick r:id="rId5"/>
              </a:rPr>
              <a:t>WADCgpN940p</a:t>
            </a:r>
            <a:r>
              <a:rPr lang="en-US" sz="1400" dirty="0"/>
              <a:t>, last visited 21.10.2016</a:t>
            </a:r>
            <a:endParaRPr lang="en-US" sz="1400" dirty="0" smtClean="0"/>
          </a:p>
          <a:p>
            <a:pPr marL="285750" indent="-285750">
              <a:buFont typeface="Arial" charset="0"/>
              <a:buChar char="•"/>
            </a:pPr>
            <a:r>
              <a:rPr lang="en-US" sz="1400" dirty="0">
                <a:hlinkClick r:id="rId6"/>
              </a:rPr>
              <a:t>https://developer.spotify.com/web-api/get-audio-features</a:t>
            </a:r>
            <a:r>
              <a:rPr lang="en-US" sz="1400" dirty="0" smtClean="0">
                <a:hlinkClick r:id="rId6"/>
              </a:rPr>
              <a:t>/</a:t>
            </a:r>
            <a:r>
              <a:rPr lang="en-US" sz="1400" dirty="0"/>
              <a:t>, last visited 21.10.2016</a:t>
            </a:r>
            <a:endParaRPr lang="en-US" sz="1400" dirty="0" smtClean="0"/>
          </a:p>
          <a:p>
            <a:pPr marL="285750" indent="-285750">
              <a:buFont typeface="Arial" charset="0"/>
              <a:buChar char="•"/>
            </a:pPr>
            <a:r>
              <a:rPr lang="en-US" sz="1400" dirty="0" err="1" smtClean="0"/>
              <a:t>Peeters</a:t>
            </a:r>
            <a:r>
              <a:rPr lang="en-US" sz="1400" dirty="0" smtClean="0"/>
              <a:t>, G. (2004). A large set of audio features for sound description (similarity and classification) in the CUIDADO project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400" dirty="0">
                <a:hlinkClick r:id="rId7"/>
              </a:rPr>
              <a:t>https://</a:t>
            </a:r>
            <a:r>
              <a:rPr lang="en-US" sz="1400" dirty="0" smtClean="0">
                <a:hlinkClick r:id="rId7"/>
              </a:rPr>
              <a:t>www.dsprelated.com/showcode/174.php</a:t>
            </a:r>
            <a:r>
              <a:rPr lang="en-US" sz="1400" dirty="0"/>
              <a:t>, last visited 21.10.2016</a:t>
            </a:r>
            <a:endParaRPr lang="en-US" sz="1400" dirty="0" smtClean="0"/>
          </a:p>
          <a:p>
            <a:pPr marL="285750" indent="-285750">
              <a:buFont typeface="Arial" charset="0"/>
              <a:buChar char="•"/>
            </a:pPr>
            <a:r>
              <a:rPr lang="en-US" sz="1400" dirty="0">
                <a:hlinkClick r:id="rId8"/>
              </a:rPr>
              <a:t>http://</a:t>
            </a:r>
            <a:r>
              <a:rPr lang="en-US" sz="1400" dirty="0" smtClean="0">
                <a:hlinkClick r:id="rId8"/>
              </a:rPr>
              <a:t>nlp.stanford.edu/sentiment/</a:t>
            </a:r>
            <a:r>
              <a:rPr lang="en-US" sz="1400" dirty="0"/>
              <a:t>, last visited 21.10.2016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400" dirty="0"/>
              <a:t>Pandya, R., &amp; Pathak, K. (2014). Survey on Noise Estimation and Removal Methods through SVM. </a:t>
            </a:r>
            <a:r>
              <a:rPr lang="en-US" sz="1400" i="1" dirty="0"/>
              <a:t>International Journal of Computer Applications</a:t>
            </a:r>
            <a:r>
              <a:rPr lang="en-US" sz="1400" dirty="0"/>
              <a:t>, </a:t>
            </a:r>
            <a:r>
              <a:rPr lang="en-US" sz="1400" i="1" dirty="0"/>
              <a:t>86</a:t>
            </a:r>
            <a:r>
              <a:rPr lang="en-US" sz="1400" dirty="0"/>
              <a:t>(9).</a:t>
            </a:r>
            <a:endParaRPr lang="en-US" sz="1400" dirty="0" smtClean="0"/>
          </a:p>
          <a:p>
            <a:pPr marL="285750" indent="-285750">
              <a:buFont typeface="Arial" charset="0"/>
              <a:buChar char="•"/>
            </a:pPr>
            <a:r>
              <a:rPr lang="en-US" sz="1400" dirty="0" err="1" smtClean="0"/>
              <a:t>Kamruzzaman</a:t>
            </a:r>
            <a:r>
              <a:rPr lang="en-US" sz="1400" dirty="0"/>
              <a:t>, S. M., Karim, A. N. M., Islam, M., &amp; </a:t>
            </a:r>
            <a:r>
              <a:rPr lang="en-US" sz="1400" dirty="0" err="1"/>
              <a:t>Haque</a:t>
            </a:r>
            <a:r>
              <a:rPr lang="en-US" sz="1400" dirty="0"/>
              <a:t>, M. (2010). Speaker identification using </a:t>
            </a:r>
            <a:r>
              <a:rPr lang="en-US" sz="1400" dirty="0" err="1"/>
              <a:t>mfcc</a:t>
            </a:r>
            <a:r>
              <a:rPr lang="en-US" sz="1400" dirty="0"/>
              <a:t>-domain support vector machine. </a:t>
            </a:r>
            <a:r>
              <a:rPr lang="en-US" sz="1400" i="1" dirty="0" err="1"/>
              <a:t>arXiv</a:t>
            </a:r>
            <a:r>
              <a:rPr lang="en-US" sz="1400" i="1" dirty="0"/>
              <a:t> preprint arXiv:1009.4972</a:t>
            </a:r>
            <a:r>
              <a:rPr lang="en-US" sz="1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6146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358775" y="1393031"/>
            <a:ext cx="3889189" cy="307777"/>
            <a:chOff x="358775" y="1609055"/>
            <a:chExt cx="3889189" cy="307777"/>
          </a:xfrm>
        </p:grpSpPr>
        <p:cxnSp>
          <p:nvCxnSpPr>
            <p:cNvPr id="9" name="Straight Connector 8"/>
            <p:cNvCxnSpPr/>
            <p:nvPr/>
          </p:nvCxnSpPr>
          <p:spPr>
            <a:xfrm>
              <a:off x="358775" y="1916832"/>
              <a:ext cx="388918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58775" y="1609055"/>
              <a:ext cx="388918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/>
                <a:t>NA values per attribute in %</a:t>
              </a:r>
              <a:endParaRPr lang="en-US" sz="1400" b="1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896036" y="1393030"/>
            <a:ext cx="3889189" cy="307777"/>
            <a:chOff x="358775" y="1609055"/>
            <a:chExt cx="3889189" cy="307777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358775" y="1916832"/>
              <a:ext cx="388918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358775" y="1609055"/>
              <a:ext cx="388918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/>
                <a:t>NA values per sample in %</a:t>
              </a:r>
              <a:endParaRPr lang="en-US" sz="1400" b="1" dirty="0"/>
            </a:p>
          </p:txBody>
        </p:sp>
      </p:grpSp>
      <p:sp>
        <p:nvSpPr>
          <p:cNvPr id="14" name="Title 3"/>
          <p:cNvSpPr>
            <a:spLocks noGrp="1"/>
          </p:cNvSpPr>
          <p:nvPr>
            <p:ph type="title"/>
          </p:nvPr>
        </p:nvSpPr>
        <p:spPr>
          <a:xfrm>
            <a:off x="371722" y="224644"/>
            <a:ext cx="6504533" cy="481336"/>
          </a:xfrm>
        </p:spPr>
        <p:txBody>
          <a:bodyPr/>
          <a:lstStyle/>
          <a:p>
            <a:r>
              <a:rPr lang="en-US" dirty="0" smtClean="0"/>
              <a:t>Number of </a:t>
            </a:r>
            <a:r>
              <a:rPr lang="en-US" dirty="0" err="1" smtClean="0"/>
              <a:t>Nas</a:t>
            </a:r>
            <a:r>
              <a:rPr lang="en-US" dirty="0" smtClean="0"/>
              <a:t> varies a lot per attribute and observation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" y="1872000"/>
            <a:ext cx="3240000" cy="3240000"/>
          </a:xfrm>
        </p:spPr>
      </p:pic>
      <p:pic>
        <p:nvPicPr>
          <p:cNvPr id="16" name="Content Placeholder 15"/>
          <p:cNvPicPr>
            <a:picLocks noGrp="1" noChangeAspect="1"/>
          </p:cNvPicPr>
          <p:nvPr>
            <p:ph sz="quarter" idx="17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8000" y="1872000"/>
            <a:ext cx="3240000" cy="3240000"/>
          </a:xfrm>
        </p:spPr>
      </p:pic>
      <p:sp>
        <p:nvSpPr>
          <p:cNvPr id="15" name="Rectangle 14"/>
          <p:cNvSpPr/>
          <p:nvPr/>
        </p:nvSpPr>
        <p:spPr>
          <a:xfrm>
            <a:off x="6876255" y="0"/>
            <a:ext cx="3204357" cy="123275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 axis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453326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References</a:t>
            </a:r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377825" y="1520825"/>
            <a:ext cx="811861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1400" dirty="0">
                <a:hlinkClick r:id="rId2"/>
              </a:rPr>
              <a:t>https://</a:t>
            </a:r>
            <a:r>
              <a:rPr lang="en-US" sz="1400" dirty="0" smtClean="0">
                <a:hlinkClick r:id="rId2"/>
              </a:rPr>
              <a:t>research.googleblog.com/2015/08/the-neural-networks-behind-google-voice.html</a:t>
            </a:r>
            <a:r>
              <a:rPr lang="en-US" sz="1400" dirty="0"/>
              <a:t>, last visited 21.10.2016</a:t>
            </a:r>
            <a:endParaRPr lang="en-US" sz="1400" dirty="0" smtClean="0"/>
          </a:p>
          <a:p>
            <a:pPr marL="285750" indent="-285750">
              <a:buFont typeface="Arial" charset="0"/>
              <a:buChar char="•"/>
            </a:pPr>
            <a:r>
              <a:rPr lang="en-US" sz="1400" dirty="0">
                <a:hlinkClick r:id="rId3"/>
              </a:rPr>
              <a:t>http://</a:t>
            </a:r>
            <a:r>
              <a:rPr lang="en-US" sz="1400" dirty="0" smtClean="0">
                <a:hlinkClick r:id="rId3"/>
              </a:rPr>
              <a:t>signalprocessingsociety.org/uploads/special_issues_deadlines/MusicSP.pdf</a:t>
            </a:r>
            <a:r>
              <a:rPr lang="en-US" sz="1400" dirty="0"/>
              <a:t>, last visited 21.10.2016</a:t>
            </a:r>
            <a:endParaRPr lang="en-US" sz="1400" dirty="0" smtClean="0"/>
          </a:p>
          <a:p>
            <a:pPr marL="285750" indent="-285750">
              <a:buFont typeface="Arial" charset="0"/>
              <a:buChar char="•"/>
            </a:pPr>
            <a:r>
              <a:rPr lang="en-US" sz="1400" dirty="0"/>
              <a:t>Perez-</a:t>
            </a:r>
            <a:r>
              <a:rPr lang="en-US" sz="1400" dirty="0" err="1"/>
              <a:t>Meana</a:t>
            </a:r>
            <a:r>
              <a:rPr lang="en-US" sz="1400" dirty="0"/>
              <a:t>, H. (Ed.). (2007). </a:t>
            </a:r>
            <a:r>
              <a:rPr lang="en-US" sz="1400" i="1" dirty="0"/>
              <a:t>Advances in Audio and Speech Signal Processing: Technologies and Applications: Technologies and Applications</a:t>
            </a:r>
            <a:r>
              <a:rPr lang="en-US" sz="1400" dirty="0"/>
              <a:t>. </a:t>
            </a:r>
            <a:r>
              <a:rPr lang="en-US" sz="1400" dirty="0" err="1"/>
              <a:t>Igi</a:t>
            </a:r>
            <a:r>
              <a:rPr lang="en-US" sz="1400" dirty="0"/>
              <a:t> Global</a:t>
            </a:r>
            <a:r>
              <a:rPr lang="en-US" sz="1400" dirty="0" smtClean="0"/>
              <a:t>.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400" dirty="0" err="1"/>
              <a:t>Stowell</a:t>
            </a:r>
            <a:r>
              <a:rPr lang="en-US" sz="1400" dirty="0"/>
              <a:t>, D., &amp; </a:t>
            </a:r>
            <a:r>
              <a:rPr lang="en-US" sz="1400" dirty="0" err="1"/>
              <a:t>Plumbley</a:t>
            </a:r>
            <a:r>
              <a:rPr lang="en-US" sz="1400" dirty="0"/>
              <a:t>, M. D. (2014). Automatic large-scale classification of bird sounds is strongly improved by unsupervised feature learning. </a:t>
            </a:r>
            <a:r>
              <a:rPr lang="en-US" sz="1400" i="1" dirty="0" err="1"/>
              <a:t>PeerJ</a:t>
            </a:r>
            <a:r>
              <a:rPr lang="en-US" sz="1400" dirty="0"/>
              <a:t>, </a:t>
            </a:r>
            <a:r>
              <a:rPr lang="en-US" sz="1400" i="1" dirty="0"/>
              <a:t>2</a:t>
            </a:r>
            <a:r>
              <a:rPr lang="en-US" sz="1400" dirty="0"/>
              <a:t>, e488</a:t>
            </a:r>
            <a:r>
              <a:rPr lang="en-US" sz="1400" dirty="0" smtClean="0"/>
              <a:t>.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400" dirty="0"/>
              <a:t>Wang, A. (2003, October). An Industrial Strength Audio Search Algorithm. </a:t>
            </a:r>
            <a:r>
              <a:rPr lang="en-US" sz="1400" dirty="0" err="1"/>
              <a:t>In</a:t>
            </a:r>
            <a:r>
              <a:rPr lang="en-US" sz="1400" i="1" dirty="0" err="1"/>
              <a:t>ISMIR</a:t>
            </a:r>
            <a:r>
              <a:rPr lang="en-US" sz="1400" dirty="0"/>
              <a:t> (pp. 7-13).</a:t>
            </a:r>
          </a:p>
        </p:txBody>
      </p:sp>
    </p:spTree>
    <p:extLst>
      <p:ext uri="{BB962C8B-B14F-4D97-AF65-F5344CB8AC3E}">
        <p14:creationId xmlns:p14="http://schemas.microsoft.com/office/powerpoint/2010/main" val="1182504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Title 3"/>
          <p:cNvSpPr>
            <a:spLocks noGrp="1"/>
          </p:cNvSpPr>
          <p:nvPr>
            <p:ph type="title"/>
          </p:nvPr>
        </p:nvSpPr>
        <p:spPr>
          <a:xfrm>
            <a:off x="371722" y="224644"/>
            <a:ext cx="6504533" cy="481336"/>
          </a:xfrm>
        </p:spPr>
        <p:txBody>
          <a:bodyPr/>
          <a:lstStyle/>
          <a:p>
            <a:r>
              <a:rPr lang="en-US" dirty="0" smtClean="0"/>
              <a:t>Completeness of observation highly impacts target variable</a:t>
            </a:r>
            <a:endParaRPr lang="en-US" dirty="0"/>
          </a:p>
        </p:txBody>
      </p:sp>
      <p:pic>
        <p:nvPicPr>
          <p:cNvPr id="18" name="Content Placeholder 17"/>
          <p:cNvPicPr>
            <a:picLocks noGrp="1" noChangeAspect="1"/>
          </p:cNvPicPr>
          <p:nvPr>
            <p:ph sz="quarter" idx="17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" y="1872000"/>
            <a:ext cx="3240000" cy="3240000"/>
          </a:xfrm>
        </p:spPr>
      </p:pic>
      <p:cxnSp>
        <p:nvCxnSpPr>
          <p:cNvPr id="15" name="Straight Arrow Connector 14"/>
          <p:cNvCxnSpPr/>
          <p:nvPr/>
        </p:nvCxnSpPr>
        <p:spPr>
          <a:xfrm>
            <a:off x="1187624" y="5112000"/>
            <a:ext cx="24122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187624" y="5112001"/>
            <a:ext cx="24122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smtClean="0"/>
              <a:t>Incompleteness of sample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8768511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3"/>
          <p:cNvSpPr>
            <a:spLocks noGrp="1"/>
          </p:cNvSpPr>
          <p:nvPr>
            <p:ph type="title"/>
          </p:nvPr>
        </p:nvSpPr>
        <p:spPr>
          <a:xfrm>
            <a:off x="371722" y="224644"/>
            <a:ext cx="6504533" cy="481336"/>
          </a:xfrm>
        </p:spPr>
        <p:txBody>
          <a:bodyPr/>
          <a:lstStyle/>
          <a:p>
            <a:r>
              <a:rPr lang="en-US" dirty="0" smtClean="0"/>
              <a:t>Numerical/</a:t>
            </a:r>
            <a:r>
              <a:rPr lang="en-US" dirty="0" err="1" smtClean="0"/>
              <a:t>categ</a:t>
            </a:r>
            <a:r>
              <a:rPr lang="en-US" dirty="0" smtClean="0"/>
              <a:t>. values hard to differentiate via “elbow-criterion”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358775" y="1393031"/>
            <a:ext cx="3889189" cy="307777"/>
            <a:chOff x="358775" y="1609055"/>
            <a:chExt cx="3889189" cy="307777"/>
          </a:xfrm>
        </p:grpSpPr>
        <p:cxnSp>
          <p:nvCxnSpPr>
            <p:cNvPr id="10" name="Straight Connector 9"/>
            <p:cNvCxnSpPr/>
            <p:nvPr/>
          </p:nvCxnSpPr>
          <p:spPr>
            <a:xfrm>
              <a:off x="358775" y="1916832"/>
              <a:ext cx="388918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358775" y="1609055"/>
              <a:ext cx="388918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/>
                <a:t>Number of unique values per attribute</a:t>
              </a:r>
              <a:endParaRPr lang="en-US" sz="1400" b="1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896036" y="1393030"/>
            <a:ext cx="3889189" cy="307777"/>
            <a:chOff x="358775" y="1609055"/>
            <a:chExt cx="3889189" cy="307777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358775" y="1916832"/>
              <a:ext cx="388918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358775" y="1609055"/>
              <a:ext cx="388918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/>
                <a:t>Number of unique values (&lt;101)</a:t>
              </a:r>
              <a:endParaRPr lang="en-US" sz="1400" b="1" dirty="0"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" y="1872000"/>
            <a:ext cx="3240000" cy="3240000"/>
          </a:xfrm>
          <a:prstGeom prst="rect">
            <a:avLst/>
          </a:prstGeom>
        </p:spPr>
      </p:pic>
      <p:pic>
        <p:nvPicPr>
          <p:cNvPr id="5" name="Content Placeholder 4"/>
          <p:cNvPicPr>
            <a:picLocks noGrp="1" noChangeAspect="1"/>
          </p:cNvPicPr>
          <p:nvPr>
            <p:ph sz="quarter" idx="17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8000" y="1872000"/>
            <a:ext cx="3240000" cy="3240000"/>
          </a:xfrm>
        </p:spPr>
      </p:pic>
    </p:spTree>
    <p:extLst>
      <p:ext uri="{BB962C8B-B14F-4D97-AF65-F5344CB8AC3E}">
        <p14:creationId xmlns:p14="http://schemas.microsoft.com/office/powerpoint/2010/main" val="7992134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7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" y="1872000"/>
            <a:ext cx="3240000" cy="3240000"/>
          </a:xfrm>
        </p:spPr>
      </p:pic>
      <p:sp>
        <p:nvSpPr>
          <p:cNvPr id="7" name="Title 3"/>
          <p:cNvSpPr>
            <a:spLocks noGrp="1"/>
          </p:cNvSpPr>
          <p:nvPr>
            <p:ph type="title"/>
          </p:nvPr>
        </p:nvSpPr>
        <p:spPr>
          <a:xfrm>
            <a:off x="371722" y="224644"/>
            <a:ext cx="6504533" cy="481336"/>
          </a:xfrm>
        </p:spPr>
        <p:txBody>
          <a:bodyPr/>
          <a:lstStyle/>
          <a:p>
            <a:r>
              <a:rPr lang="en-US" dirty="0" smtClean="0"/>
              <a:t>Elbow criterion applied to variances of unique values more insightful?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358775" y="1393031"/>
            <a:ext cx="3889189" cy="307777"/>
            <a:chOff x="358775" y="1609055"/>
            <a:chExt cx="3889189" cy="307777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358775" y="1916832"/>
              <a:ext cx="388918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358775" y="1609055"/>
              <a:ext cx="388918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/>
                <a:t>Var. between unique values (lowest </a:t>
              </a:r>
              <a:r>
                <a:rPr lang="en-US" sz="1400" b="1" dirty="0" smtClean="0"/>
                <a:t>500)</a:t>
              </a:r>
              <a:r>
                <a:rPr lang="en-US" sz="1400" b="1" baseline="30000" dirty="0" smtClean="0"/>
                <a:t>1</a:t>
              </a:r>
              <a:endParaRPr lang="en-US" sz="1400" b="1" baseline="30000" dirty="0"/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8000" y="1872000"/>
            <a:ext cx="3240000" cy="3240000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4896036" y="1393030"/>
            <a:ext cx="3889189" cy="307777"/>
            <a:chOff x="358775" y="1609055"/>
            <a:chExt cx="3889189" cy="307777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358775" y="1916832"/>
              <a:ext cx="388918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358775" y="1609055"/>
              <a:ext cx="388918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/>
                <a:t>Var. between unique values (200-400)</a:t>
              </a:r>
              <a:endParaRPr lang="en-US" sz="1400" b="1" dirty="0"/>
            </a:p>
          </p:txBody>
        </p:sp>
      </p:grpSp>
      <p:sp>
        <p:nvSpPr>
          <p:cNvPr id="17" name="Oval 16"/>
          <p:cNvSpPr/>
          <p:nvPr/>
        </p:nvSpPr>
        <p:spPr>
          <a:xfrm>
            <a:off x="2084194" y="3993934"/>
            <a:ext cx="972108" cy="756084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1817315" y="3575455"/>
            <a:ext cx="9721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Elbow?</a:t>
            </a:r>
            <a:endParaRPr lang="en-US" dirty="0"/>
          </a:p>
        </p:txBody>
      </p:sp>
      <p:sp>
        <p:nvSpPr>
          <p:cNvPr id="20" name="Oval 19"/>
          <p:cNvSpPr/>
          <p:nvPr/>
        </p:nvSpPr>
        <p:spPr>
          <a:xfrm>
            <a:off x="7201204" y="2736681"/>
            <a:ext cx="421058" cy="437944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7488324" y="2168885"/>
            <a:ext cx="421058" cy="437944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6390201" y="2341032"/>
            <a:ext cx="9721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Elbows?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358775" y="5292000"/>
            <a:ext cx="8426449" cy="51348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uppieren 6"/>
          <p:cNvGrpSpPr/>
          <p:nvPr/>
        </p:nvGrpSpPr>
        <p:grpSpPr>
          <a:xfrm>
            <a:off x="359532" y="5301208"/>
            <a:ext cx="495093" cy="495148"/>
            <a:chOff x="4791456" y="4160520"/>
            <a:chExt cx="658368" cy="658441"/>
          </a:xfrm>
        </p:grpSpPr>
        <p:sp>
          <p:nvSpPr>
            <p:cNvPr id="25" name="Oval 37"/>
            <p:cNvSpPr>
              <a:spLocks noChangeAspect="1"/>
            </p:cNvSpPr>
            <p:nvPr/>
          </p:nvSpPr>
          <p:spPr>
            <a:xfrm>
              <a:off x="4791456" y="4160520"/>
              <a:ext cx="658368" cy="658441"/>
            </a:xfrm>
            <a:prstGeom prst="ellipse">
              <a:avLst/>
            </a:prstGeom>
            <a:solidFill>
              <a:srgbClr val="85233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6" name="Grafik 8"/>
            <p:cNvPicPr>
              <a:picLocks noChangeAspect="1"/>
            </p:cNvPicPr>
            <p:nvPr/>
          </p:nvPicPr>
          <p:blipFill>
            <a:blip r:embed="rId4">
              <a:lum bright="45000"/>
            </a:blip>
            <a:stretch>
              <a:fillRect/>
            </a:stretch>
          </p:blipFill>
          <p:spPr>
            <a:xfrm>
              <a:off x="4864608" y="4232582"/>
              <a:ext cx="510438" cy="514315"/>
            </a:xfrm>
            <a:prstGeom prst="rect">
              <a:avLst/>
            </a:prstGeom>
          </p:spPr>
        </p:pic>
      </p:grpSp>
      <p:sp>
        <p:nvSpPr>
          <p:cNvPr id="27" name="TextBox 26"/>
          <p:cNvSpPr txBox="1"/>
          <p:nvPr/>
        </p:nvSpPr>
        <p:spPr>
          <a:xfrm>
            <a:off x="935596" y="5292000"/>
            <a:ext cx="78496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err="1" smtClean="0"/>
              <a:t>Highest</a:t>
            </a:r>
            <a:r>
              <a:rPr lang="de-DE" sz="1400" dirty="0" smtClean="0"/>
              <a:t> </a:t>
            </a:r>
            <a:r>
              <a:rPr lang="de-DE" sz="1400" dirty="0" err="1" smtClean="0"/>
              <a:t>difference</a:t>
            </a:r>
            <a:r>
              <a:rPr lang="de-DE" sz="1400" dirty="0" smtClean="0"/>
              <a:t> </a:t>
            </a:r>
            <a:r>
              <a:rPr lang="de-DE" sz="1400" dirty="0" err="1" smtClean="0"/>
              <a:t>between</a:t>
            </a:r>
            <a:r>
              <a:rPr lang="de-DE" sz="1400" dirty="0" smtClean="0"/>
              <a:t> </a:t>
            </a:r>
            <a:r>
              <a:rPr lang="de-DE" sz="1400" dirty="0" err="1" smtClean="0"/>
              <a:t>the</a:t>
            </a:r>
            <a:r>
              <a:rPr lang="de-DE" sz="1400" dirty="0" smtClean="0"/>
              <a:t> </a:t>
            </a:r>
            <a:r>
              <a:rPr lang="de-DE" sz="1400" dirty="0" smtClean="0"/>
              <a:t>357. </a:t>
            </a:r>
            <a:r>
              <a:rPr lang="de-DE" sz="1400" dirty="0" err="1" smtClean="0"/>
              <a:t>and</a:t>
            </a:r>
            <a:r>
              <a:rPr lang="de-DE" sz="1400" dirty="0" smtClean="0"/>
              <a:t> </a:t>
            </a:r>
            <a:r>
              <a:rPr lang="de-DE" sz="1400" dirty="0" err="1" smtClean="0"/>
              <a:t>the</a:t>
            </a:r>
            <a:r>
              <a:rPr lang="de-DE" sz="1400" dirty="0" smtClean="0"/>
              <a:t> </a:t>
            </a:r>
            <a:r>
              <a:rPr lang="de-DE" sz="1400" dirty="0" smtClean="0"/>
              <a:t>358. </a:t>
            </a:r>
            <a:r>
              <a:rPr lang="de-DE" sz="1400" dirty="0" err="1" smtClean="0"/>
              <a:t>attribute</a:t>
            </a:r>
            <a:r>
              <a:rPr lang="de-DE" sz="1400" dirty="0" smtClean="0"/>
              <a:t>. </a:t>
            </a:r>
            <a:r>
              <a:rPr lang="de-DE" sz="1400" dirty="0" err="1" smtClean="0"/>
              <a:t>We</a:t>
            </a:r>
            <a:r>
              <a:rPr lang="de-DE" sz="1400" dirty="0" smtClean="0"/>
              <a:t> </a:t>
            </a:r>
            <a:r>
              <a:rPr lang="de-DE" sz="1400" dirty="0" err="1" smtClean="0"/>
              <a:t>therefore</a:t>
            </a:r>
            <a:r>
              <a:rPr lang="de-DE" sz="1400" dirty="0" smtClean="0"/>
              <a:t> </a:t>
            </a:r>
            <a:r>
              <a:rPr lang="de-DE" sz="1400" dirty="0" err="1" smtClean="0"/>
              <a:t>assume</a:t>
            </a:r>
            <a:r>
              <a:rPr lang="de-DE" sz="1400" dirty="0" smtClean="0"/>
              <a:t>, </a:t>
            </a:r>
            <a:r>
              <a:rPr lang="de-DE" sz="1400" dirty="0" err="1" smtClean="0"/>
              <a:t>that</a:t>
            </a:r>
            <a:r>
              <a:rPr lang="de-DE" sz="1400" dirty="0" smtClean="0"/>
              <a:t> </a:t>
            </a:r>
            <a:r>
              <a:rPr lang="de-DE" sz="1400" dirty="0" err="1" smtClean="0"/>
              <a:t>the</a:t>
            </a:r>
            <a:r>
              <a:rPr lang="de-DE" sz="1400" dirty="0" smtClean="0"/>
              <a:t> </a:t>
            </a:r>
            <a:r>
              <a:rPr lang="de-DE" sz="1400" dirty="0" err="1" smtClean="0"/>
              <a:t>attributes</a:t>
            </a:r>
            <a:r>
              <a:rPr lang="de-DE" sz="1400" dirty="0" smtClean="0"/>
              <a:t> </a:t>
            </a:r>
            <a:r>
              <a:rPr lang="de-DE" sz="1400" dirty="0" smtClean="0"/>
              <a:t>1-357 </a:t>
            </a:r>
            <a:r>
              <a:rPr lang="de-DE" sz="1400" dirty="0" smtClean="0"/>
              <a:t>(</a:t>
            </a:r>
            <a:r>
              <a:rPr lang="de-DE" sz="1400" dirty="0" err="1" smtClean="0"/>
              <a:t>sorted</a:t>
            </a:r>
            <a:r>
              <a:rPr lang="de-DE" sz="1400" dirty="0" smtClean="0"/>
              <a:t> </a:t>
            </a:r>
            <a:r>
              <a:rPr lang="de-DE" sz="1400" dirty="0" err="1" smtClean="0"/>
              <a:t>by</a:t>
            </a:r>
            <a:r>
              <a:rPr lang="de-DE" sz="1400" dirty="0" smtClean="0"/>
              <a:t> </a:t>
            </a:r>
            <a:r>
              <a:rPr lang="de-DE" sz="1400" dirty="0" err="1" smtClean="0"/>
              <a:t>variance</a:t>
            </a:r>
            <a:r>
              <a:rPr lang="de-DE" sz="1400" dirty="0" smtClean="0"/>
              <a:t>) </a:t>
            </a:r>
            <a:r>
              <a:rPr lang="de-DE" sz="1400" dirty="0" err="1" smtClean="0"/>
              <a:t>are</a:t>
            </a:r>
            <a:r>
              <a:rPr lang="de-DE" sz="1400" dirty="0" smtClean="0"/>
              <a:t> </a:t>
            </a:r>
            <a:r>
              <a:rPr lang="de-DE" sz="1400" dirty="0" err="1" smtClean="0"/>
              <a:t>candidates</a:t>
            </a:r>
            <a:r>
              <a:rPr lang="de-DE" sz="1400" dirty="0" smtClean="0"/>
              <a:t> </a:t>
            </a:r>
            <a:r>
              <a:rPr lang="de-DE" sz="1400" dirty="0" err="1" smtClean="0"/>
              <a:t>for</a:t>
            </a:r>
            <a:r>
              <a:rPr lang="de-DE" sz="1400" dirty="0" smtClean="0"/>
              <a:t> </a:t>
            </a:r>
            <a:r>
              <a:rPr lang="de-DE" sz="1400" dirty="0" err="1" smtClean="0"/>
              <a:t>categorical</a:t>
            </a:r>
            <a:r>
              <a:rPr lang="de-DE" sz="1400" dirty="0" smtClean="0"/>
              <a:t> </a:t>
            </a:r>
            <a:r>
              <a:rPr lang="de-DE" sz="1400" dirty="0" err="1" smtClean="0"/>
              <a:t>attributes</a:t>
            </a:r>
            <a:r>
              <a:rPr lang="de-DE" sz="1400" dirty="0" smtClean="0"/>
              <a:t>.  </a:t>
            </a:r>
            <a:endParaRPr lang="en-US" sz="1400" dirty="0"/>
          </a:p>
        </p:txBody>
      </p:sp>
      <p:sp>
        <p:nvSpPr>
          <p:cNvPr id="28" name="Oval 27"/>
          <p:cNvSpPr/>
          <p:nvPr/>
        </p:nvSpPr>
        <p:spPr>
          <a:xfrm>
            <a:off x="6984268" y="3099068"/>
            <a:ext cx="421058" cy="437944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Content Placeholder 4"/>
          <p:cNvSpPr>
            <a:spLocks noGrp="1"/>
          </p:cNvSpPr>
          <p:nvPr>
            <p:ph sz="quarter" idx="17"/>
          </p:nvPr>
        </p:nvSpPr>
        <p:spPr>
          <a:xfrm>
            <a:off x="377825" y="5831815"/>
            <a:ext cx="8353600" cy="264185"/>
          </a:xfrm>
        </p:spPr>
        <p:txBody>
          <a:bodyPr/>
          <a:lstStyle/>
          <a:p>
            <a:r>
              <a:rPr lang="en-US" dirty="0" smtClean="0"/>
              <a:t>1) Where the number of unique </a:t>
            </a:r>
            <a:r>
              <a:rPr lang="en-US" smtClean="0"/>
              <a:t>values is less than 101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99130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tle 3"/>
          <p:cNvSpPr>
            <a:spLocks noGrp="1"/>
          </p:cNvSpPr>
          <p:nvPr>
            <p:ph type="title"/>
          </p:nvPr>
        </p:nvSpPr>
        <p:spPr>
          <a:xfrm>
            <a:off x="371722" y="224644"/>
            <a:ext cx="6504533" cy="481336"/>
          </a:xfrm>
        </p:spPr>
        <p:txBody>
          <a:bodyPr/>
          <a:lstStyle/>
          <a:p>
            <a:r>
              <a:rPr lang="en-US" dirty="0" smtClean="0"/>
              <a:t>Reapplying this to the number of unique values reveals drastic elbow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358775" y="1393031"/>
            <a:ext cx="3889189" cy="307777"/>
            <a:chOff x="358775" y="1609055"/>
            <a:chExt cx="3889189" cy="307777"/>
          </a:xfrm>
        </p:grpSpPr>
        <p:cxnSp>
          <p:nvCxnSpPr>
            <p:cNvPr id="9" name="Straight Connector 8"/>
            <p:cNvCxnSpPr/>
            <p:nvPr/>
          </p:nvCxnSpPr>
          <p:spPr>
            <a:xfrm>
              <a:off x="358775" y="1916832"/>
              <a:ext cx="388918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58775" y="1609055"/>
              <a:ext cx="388918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/>
                <a:t>Number of unique values per attribute</a:t>
              </a:r>
              <a:endParaRPr lang="en-US" sz="1400" b="1" dirty="0"/>
            </a:p>
          </p:txBody>
        </p:sp>
      </p:grpSp>
      <p:sp>
        <p:nvSpPr>
          <p:cNvPr id="11" name="Rectangle 10"/>
          <p:cNvSpPr/>
          <p:nvPr/>
        </p:nvSpPr>
        <p:spPr>
          <a:xfrm>
            <a:off x="358775" y="5292000"/>
            <a:ext cx="8426449" cy="51348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7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" y="1872000"/>
            <a:ext cx="3240000" cy="3240000"/>
          </a:xfrm>
        </p:spPr>
      </p:pic>
      <p:grpSp>
        <p:nvGrpSpPr>
          <p:cNvPr id="12" name="Gruppieren 6"/>
          <p:cNvGrpSpPr/>
          <p:nvPr/>
        </p:nvGrpSpPr>
        <p:grpSpPr>
          <a:xfrm>
            <a:off x="359532" y="5301208"/>
            <a:ext cx="495093" cy="495148"/>
            <a:chOff x="4791456" y="4160520"/>
            <a:chExt cx="658368" cy="658441"/>
          </a:xfrm>
        </p:grpSpPr>
        <p:sp>
          <p:nvSpPr>
            <p:cNvPr id="13" name="Oval 37"/>
            <p:cNvSpPr>
              <a:spLocks noChangeAspect="1"/>
            </p:cNvSpPr>
            <p:nvPr/>
          </p:nvSpPr>
          <p:spPr>
            <a:xfrm>
              <a:off x="4791456" y="4160520"/>
              <a:ext cx="658368" cy="658441"/>
            </a:xfrm>
            <a:prstGeom prst="ellipse">
              <a:avLst/>
            </a:prstGeom>
            <a:solidFill>
              <a:srgbClr val="85233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Grafik 8"/>
            <p:cNvPicPr>
              <a:picLocks noChangeAspect="1"/>
            </p:cNvPicPr>
            <p:nvPr/>
          </p:nvPicPr>
          <p:blipFill>
            <a:blip r:embed="rId3">
              <a:lum bright="45000"/>
            </a:blip>
            <a:stretch>
              <a:fillRect/>
            </a:stretch>
          </p:blipFill>
          <p:spPr>
            <a:xfrm>
              <a:off x="4864608" y="4232582"/>
              <a:ext cx="510438" cy="514315"/>
            </a:xfrm>
            <a:prstGeom prst="rect">
              <a:avLst/>
            </a:prstGeom>
          </p:spPr>
        </p:pic>
      </p:grpSp>
      <p:sp>
        <p:nvSpPr>
          <p:cNvPr id="15" name="TextBox 14"/>
          <p:cNvSpPr txBox="1"/>
          <p:nvPr/>
        </p:nvSpPr>
        <p:spPr>
          <a:xfrm>
            <a:off x="935596" y="5292000"/>
            <a:ext cx="78496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err="1" smtClean="0"/>
              <a:t>We</a:t>
            </a:r>
            <a:r>
              <a:rPr lang="de-DE" sz="1400" dirty="0" smtClean="0"/>
              <a:t> </a:t>
            </a:r>
            <a:r>
              <a:rPr lang="de-DE" sz="1400" dirty="0" err="1" smtClean="0"/>
              <a:t>identified</a:t>
            </a:r>
            <a:r>
              <a:rPr lang="de-DE" sz="1400" dirty="0" smtClean="0"/>
              <a:t> </a:t>
            </a:r>
            <a:r>
              <a:rPr lang="de-DE" sz="1400" dirty="0" smtClean="0"/>
              <a:t>348 </a:t>
            </a:r>
            <a:r>
              <a:rPr lang="de-DE" sz="1400" dirty="0" err="1" smtClean="0"/>
              <a:t>attributes</a:t>
            </a:r>
            <a:r>
              <a:rPr lang="de-DE" sz="1400" dirty="0" smtClean="0"/>
              <a:t>, </a:t>
            </a:r>
            <a:r>
              <a:rPr lang="de-DE" sz="1400" dirty="0" err="1" smtClean="0"/>
              <a:t>that</a:t>
            </a:r>
            <a:r>
              <a:rPr lang="de-DE" sz="1400" dirty="0" smtClean="0"/>
              <a:t> </a:t>
            </a:r>
            <a:r>
              <a:rPr lang="de-DE" sz="1400" dirty="0" err="1" smtClean="0"/>
              <a:t>are</a:t>
            </a:r>
            <a:r>
              <a:rPr lang="de-DE" sz="1400" dirty="0" smtClean="0"/>
              <a:t> </a:t>
            </a:r>
            <a:r>
              <a:rPr lang="de-DE" sz="1400" dirty="0" err="1" smtClean="0"/>
              <a:t>likely</a:t>
            </a:r>
            <a:r>
              <a:rPr lang="de-DE" sz="1400" dirty="0" smtClean="0"/>
              <a:t> </a:t>
            </a:r>
            <a:r>
              <a:rPr lang="de-DE" sz="1400" dirty="0" err="1" smtClean="0"/>
              <a:t>to</a:t>
            </a:r>
            <a:r>
              <a:rPr lang="de-DE" sz="1400" dirty="0" smtClean="0"/>
              <a:t> </a:t>
            </a:r>
            <a:r>
              <a:rPr lang="de-DE" sz="1400" dirty="0" err="1" smtClean="0"/>
              <a:t>be</a:t>
            </a:r>
            <a:r>
              <a:rPr lang="de-DE" sz="1400" dirty="0" smtClean="0"/>
              <a:t> </a:t>
            </a:r>
            <a:r>
              <a:rPr lang="de-DE" sz="1400" dirty="0" err="1" smtClean="0"/>
              <a:t>categorical</a:t>
            </a:r>
            <a:r>
              <a:rPr lang="de-DE" sz="1400" dirty="0" smtClean="0"/>
              <a:t>. This </a:t>
            </a:r>
            <a:r>
              <a:rPr lang="de-DE" sz="1400" dirty="0" err="1" smtClean="0"/>
              <a:t>is</a:t>
            </a:r>
            <a:r>
              <a:rPr lang="de-DE" sz="1400" dirty="0" smtClean="0"/>
              <a:t> just a </a:t>
            </a:r>
            <a:r>
              <a:rPr lang="de-DE" sz="1400" dirty="0" err="1" smtClean="0"/>
              <a:t>rough</a:t>
            </a:r>
            <a:r>
              <a:rPr lang="de-DE" sz="1400" dirty="0" smtClean="0"/>
              <a:t> </a:t>
            </a:r>
            <a:r>
              <a:rPr lang="de-DE" sz="1400" dirty="0" err="1" smtClean="0"/>
              <a:t>estimate</a:t>
            </a:r>
            <a:r>
              <a:rPr lang="de-DE" sz="1400" dirty="0" smtClean="0"/>
              <a:t>, </a:t>
            </a:r>
            <a:r>
              <a:rPr lang="de-DE" sz="1400" dirty="0" err="1" smtClean="0"/>
              <a:t>however</a:t>
            </a:r>
            <a:r>
              <a:rPr lang="de-DE" sz="1400" dirty="0" smtClean="0"/>
              <a:t>, </a:t>
            </a:r>
            <a:r>
              <a:rPr lang="de-DE" sz="1400" dirty="0" err="1" smtClean="0"/>
              <a:t>as</a:t>
            </a:r>
            <a:r>
              <a:rPr lang="de-DE" sz="1400" dirty="0" smtClean="0"/>
              <a:t> </a:t>
            </a:r>
            <a:r>
              <a:rPr lang="de-DE" sz="1400" dirty="0" err="1" smtClean="0"/>
              <a:t>the</a:t>
            </a:r>
            <a:r>
              <a:rPr lang="de-DE" sz="1400" dirty="0" smtClean="0"/>
              <a:t> </a:t>
            </a:r>
            <a:r>
              <a:rPr lang="de-DE" sz="1400" dirty="0" err="1" smtClean="0"/>
              <a:t>meaning</a:t>
            </a:r>
            <a:r>
              <a:rPr lang="de-DE" sz="1400" dirty="0" smtClean="0"/>
              <a:t> </a:t>
            </a:r>
            <a:r>
              <a:rPr lang="de-DE" sz="1400" dirty="0" err="1" smtClean="0"/>
              <a:t>of</a:t>
            </a:r>
            <a:r>
              <a:rPr lang="de-DE" sz="1400" dirty="0" smtClean="0"/>
              <a:t> </a:t>
            </a:r>
            <a:r>
              <a:rPr lang="de-DE" sz="1400" dirty="0" err="1" smtClean="0"/>
              <a:t>attributes</a:t>
            </a:r>
            <a:r>
              <a:rPr lang="de-DE" sz="1400" dirty="0" smtClean="0"/>
              <a:t> </a:t>
            </a:r>
            <a:r>
              <a:rPr lang="de-DE" sz="1400" dirty="0" err="1" smtClean="0"/>
              <a:t>is</a:t>
            </a:r>
            <a:r>
              <a:rPr lang="de-DE" sz="1400" dirty="0" smtClean="0"/>
              <a:t> </a:t>
            </a:r>
            <a:r>
              <a:rPr lang="de-DE" sz="1400" dirty="0" err="1" smtClean="0"/>
              <a:t>unknown</a:t>
            </a:r>
            <a:r>
              <a:rPr lang="de-DE" sz="1400" dirty="0" smtClean="0"/>
              <a:t>. </a:t>
            </a:r>
            <a:endParaRPr lang="en-US" sz="1400" dirty="0"/>
          </a:p>
        </p:txBody>
      </p:sp>
      <p:sp>
        <p:nvSpPr>
          <p:cNvPr id="16" name="Oval 15"/>
          <p:cNvSpPr/>
          <p:nvPr/>
        </p:nvSpPr>
        <p:spPr>
          <a:xfrm>
            <a:off x="3275856" y="4215192"/>
            <a:ext cx="421058" cy="437944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651880" y="3795966"/>
            <a:ext cx="9721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Elbow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4571999" y="2503304"/>
            <a:ext cx="421322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Highest gap between </a:t>
            </a:r>
            <a:r>
              <a:rPr lang="en-US" dirty="0" smtClean="0"/>
              <a:t>348 </a:t>
            </a:r>
            <a:r>
              <a:rPr lang="en-US" dirty="0" smtClean="0"/>
              <a:t>and </a:t>
            </a:r>
            <a:r>
              <a:rPr lang="en-US" dirty="0" smtClean="0"/>
              <a:t>349, </a:t>
            </a:r>
            <a:r>
              <a:rPr lang="en-US" dirty="0" smtClean="0"/>
              <a:t>it seems reasonable that out of the </a:t>
            </a:r>
            <a:r>
              <a:rPr lang="en-US" dirty="0" smtClean="0"/>
              <a:t>348 </a:t>
            </a:r>
            <a:r>
              <a:rPr lang="en-US" dirty="0" smtClean="0"/>
              <a:t>attributes with the lowest variances, the attributes with the lowest number of unique values are categorical. All these attributes have less than </a:t>
            </a:r>
            <a:r>
              <a:rPr lang="en-US" dirty="0" smtClean="0"/>
              <a:t>23 unique </a:t>
            </a:r>
            <a:r>
              <a:rPr lang="en-US" dirty="0" smtClean="0"/>
              <a:t>values.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44976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ERCIS Presentation Template">
  <a:themeElements>
    <a:clrScheme name="Custom 1">
      <a:dk1>
        <a:srgbClr val="000000"/>
      </a:dk1>
      <a:lt1>
        <a:srgbClr val="FFFFFF"/>
      </a:lt1>
      <a:dk2>
        <a:srgbClr val="5E5E5D"/>
      </a:dk2>
      <a:lt2>
        <a:srgbClr val="8797A3"/>
      </a:lt2>
      <a:accent1>
        <a:srgbClr val="852339"/>
      </a:accent1>
      <a:accent2>
        <a:srgbClr val="8797A3"/>
      </a:accent2>
      <a:accent3>
        <a:srgbClr val="435C8B"/>
      </a:accent3>
      <a:accent4>
        <a:srgbClr val="009CB3"/>
      </a:accent4>
      <a:accent5>
        <a:srgbClr val="E77C12"/>
      </a:accent5>
      <a:accent6>
        <a:srgbClr val="87BF2A"/>
      </a:accent6>
      <a:hlink>
        <a:srgbClr val="852339"/>
      </a:hlink>
      <a:folHlink>
        <a:srgbClr val="FEFFFF"/>
      </a:folHlink>
    </a:clrScheme>
    <a:fontScheme name="ERCIS">
      <a:majorFont>
        <a:latin typeface="Trebuchet MS"/>
        <a:ea typeface=""/>
        <a:cs typeface=""/>
      </a:majorFont>
      <a:minorFont>
        <a:latin typeface="Trebuchet MS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äsentation2" id="{6E41BDB4-5402-44DA-B645-9072198570B8}" vid="{4CED2DA4-BDC7-4E26-85EE-A06D8C0126F0}"/>
    </a:ext>
  </a:extLst>
</a:theme>
</file>

<file path=ppt/theme/theme2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ERCIS_Template_Office2013</Template>
  <TotalTime>24131</TotalTime>
  <Words>2169</Words>
  <Application>Microsoft Macintosh PowerPoint</Application>
  <PresentationFormat>On-screen Show (4:3)</PresentationFormat>
  <Paragraphs>354</Paragraphs>
  <Slides>50</Slides>
  <Notes>3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7" baseType="lpstr">
      <vt:lpstr>Calibri</vt:lpstr>
      <vt:lpstr>Cambria Math</vt:lpstr>
      <vt:lpstr>Trebuchet MS</vt:lpstr>
      <vt:lpstr>Wingdings</vt:lpstr>
      <vt:lpstr>Arial</vt:lpstr>
      <vt:lpstr>ERCIS Presentation Template</vt:lpstr>
      <vt:lpstr>think-cell Folie</vt:lpstr>
      <vt:lpstr>Feature extraction for audio</vt:lpstr>
      <vt:lpstr>Agenda</vt:lpstr>
      <vt:lpstr>Different attribute types must be handled seperately</vt:lpstr>
      <vt:lpstr>PowerPoint Presentation</vt:lpstr>
      <vt:lpstr>Number of Nas varies a lot per attribute and observation</vt:lpstr>
      <vt:lpstr>Completeness of observation highly impacts target variable</vt:lpstr>
      <vt:lpstr>Numerical/categ. values hard to differentiate via “elbow-criterion”</vt:lpstr>
      <vt:lpstr>Elbow criterion applied to variances of unique values more insightful?</vt:lpstr>
      <vt:lpstr>Reapplying this to the number of unique values reveals drastic elbow</vt:lpstr>
      <vt:lpstr>Number of unique values for strings differs greatly</vt:lpstr>
      <vt:lpstr>No city really stands out in terms of total occurrences</vt:lpstr>
      <vt:lpstr>No Job description really stands out in terms of total occurrences</vt:lpstr>
      <vt:lpstr>Attributes are fairly uncorrelated according to pearson coef.</vt:lpstr>
      <vt:lpstr>Spearman reveals higher correlation according to rank of att. values</vt:lpstr>
      <vt:lpstr>A very simple sound wave</vt:lpstr>
      <vt:lpstr>Alternations of the simple sound wave</vt:lpstr>
      <vt:lpstr>Digital representation of sound waves</vt:lpstr>
      <vt:lpstr>The problem of having to few samples</vt:lpstr>
      <vt:lpstr>Storing the samples in different bit widths</vt:lpstr>
      <vt:lpstr>The mathematics behind soundwaves are based on Trigonometry</vt:lpstr>
      <vt:lpstr>The mathematics behind soundwaves are based on Trigonometry</vt:lpstr>
      <vt:lpstr>The mathematics behind soundwaves are based on Trigonometry</vt:lpstr>
      <vt:lpstr>The mathematics behind soundwaves are based on Trigonometry</vt:lpstr>
      <vt:lpstr>The mathematics behind soundwaves are based on Trigonometry</vt:lpstr>
      <vt:lpstr>Sound waves can be easily manipulated based on sinus function</vt:lpstr>
      <vt:lpstr>Sound waves can Also be phase-shifted</vt:lpstr>
      <vt:lpstr>Agenda</vt:lpstr>
      <vt:lpstr>Stored samples do not directly yield useful features</vt:lpstr>
      <vt:lpstr>Sine and cosine curves can be combined to form every wave form</vt:lpstr>
      <vt:lpstr>Fast fourier transform can be used to derive the frequencies</vt:lpstr>
      <vt:lpstr>Fast fourier transform can be used to derive the frequencies</vt:lpstr>
      <vt:lpstr>Fast fourier transform can be used to derive the frequencies</vt:lpstr>
      <vt:lpstr>Fast fourier transform can be used to derive the frequencies</vt:lpstr>
      <vt:lpstr>Calculation of frequency bands (8 samples)</vt:lpstr>
      <vt:lpstr>Calculation of frequency bands (16 samples)</vt:lpstr>
      <vt:lpstr>Audio processing always involves noise</vt:lpstr>
      <vt:lpstr>Trends from audio signals should be removed</vt:lpstr>
      <vt:lpstr>Major drawback: Human hearing is non-linear</vt:lpstr>
      <vt:lpstr>Agenda</vt:lpstr>
      <vt:lpstr>Exemplary sound features</vt:lpstr>
      <vt:lpstr>Exemplary sound features</vt:lpstr>
      <vt:lpstr>Exemplary sound features</vt:lpstr>
      <vt:lpstr>Exemplary sound features</vt:lpstr>
      <vt:lpstr>Exemplary sound features</vt:lpstr>
      <vt:lpstr>More abstract sound features of songs</vt:lpstr>
      <vt:lpstr>Exmplary music recognition: Shazam</vt:lpstr>
      <vt:lpstr>Some practical application fields</vt:lpstr>
      <vt:lpstr>PowerPoint Presentation</vt:lpstr>
      <vt:lpstr>References</vt:lpstr>
      <vt:lpstr>References</vt:lpstr>
    </vt:vector>
  </TitlesOfParts>
  <Manager>armin.stein@ercis.uni-muenster.de</Manager>
  <Company>WI WWU</Company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Metaheuristics</dc:title>
  <dc:creator>Marcus Cramer</dc:creator>
  <cp:lastModifiedBy>Marcus Cramer</cp:lastModifiedBy>
  <cp:revision>1293</cp:revision>
  <cp:lastPrinted>2012-03-27T13:30:40Z</cp:lastPrinted>
  <dcterms:created xsi:type="dcterms:W3CDTF">2014-04-02T10:21:58Z</dcterms:created>
  <dcterms:modified xsi:type="dcterms:W3CDTF">2016-12-30T17:23:03Z</dcterms:modified>
</cp:coreProperties>
</file>